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F5809A-FEE6-4438-B003-F063A9B4772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82A6C23-93DB-445E-9142-4A77C7239CC6}">
      <dgm:prSet/>
      <dgm:spPr/>
      <dgm:t>
        <a:bodyPr/>
        <a:lstStyle/>
        <a:p>
          <a:r>
            <a:rPr lang="en-US" dirty="0"/>
            <a:t>Create an outline (Due 2/6)</a:t>
          </a:r>
        </a:p>
      </dgm:t>
    </dgm:pt>
    <dgm:pt modelId="{E49DA18E-DE23-4462-88F9-125D5E374662}" type="parTrans" cxnId="{46F31176-4214-4BC4-879B-7E018FA59612}">
      <dgm:prSet/>
      <dgm:spPr/>
      <dgm:t>
        <a:bodyPr/>
        <a:lstStyle/>
        <a:p>
          <a:endParaRPr lang="en-US"/>
        </a:p>
      </dgm:t>
    </dgm:pt>
    <dgm:pt modelId="{BF3BEE4D-C9CC-440F-AE17-5E2F269235C7}" type="sibTrans" cxnId="{46F31176-4214-4BC4-879B-7E018FA59612}">
      <dgm:prSet/>
      <dgm:spPr/>
      <dgm:t>
        <a:bodyPr/>
        <a:lstStyle/>
        <a:p>
          <a:endParaRPr lang="en-US"/>
        </a:p>
      </dgm:t>
    </dgm:pt>
    <dgm:pt modelId="{A875F7C4-9B16-413D-8248-037E5207DC2E}">
      <dgm:prSet/>
      <dgm:spPr/>
      <dgm:t>
        <a:bodyPr/>
        <a:lstStyle/>
        <a:p>
          <a:r>
            <a:rPr lang="en-US"/>
            <a:t>Your outline should include every component of your paper, but should be formatted following the correct outline template. </a:t>
          </a:r>
        </a:p>
      </dgm:t>
    </dgm:pt>
    <dgm:pt modelId="{22F380AB-FE5B-4F15-B5B9-CB887ABD0878}" type="parTrans" cxnId="{0AC21FF2-5AF4-4EFC-9333-C054AE40FBE8}">
      <dgm:prSet/>
      <dgm:spPr/>
      <dgm:t>
        <a:bodyPr/>
        <a:lstStyle/>
        <a:p>
          <a:endParaRPr lang="en-US"/>
        </a:p>
      </dgm:t>
    </dgm:pt>
    <dgm:pt modelId="{908B9966-430B-4FB6-B4F8-CF1752A2FE18}" type="sibTrans" cxnId="{0AC21FF2-5AF4-4EFC-9333-C054AE40FBE8}">
      <dgm:prSet/>
      <dgm:spPr/>
      <dgm:t>
        <a:bodyPr/>
        <a:lstStyle/>
        <a:p>
          <a:endParaRPr lang="en-US"/>
        </a:p>
      </dgm:t>
    </dgm:pt>
    <dgm:pt modelId="{852441D4-D3BD-44F9-8AF8-4009DCCA4958}" type="pres">
      <dgm:prSet presAssocID="{58F5809A-FEE6-4438-B003-F063A9B4772C}" presName="linear" presStyleCnt="0">
        <dgm:presLayoutVars>
          <dgm:animLvl val="lvl"/>
          <dgm:resizeHandles val="exact"/>
        </dgm:presLayoutVars>
      </dgm:prSet>
      <dgm:spPr/>
    </dgm:pt>
    <dgm:pt modelId="{30DB8A72-5B90-4E86-8E5F-3FCCABF73ACA}" type="pres">
      <dgm:prSet presAssocID="{082A6C23-93DB-445E-9142-4A77C7239C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760229-AE05-4349-8053-BAD09453E9E0}" type="pres">
      <dgm:prSet presAssocID="{BF3BEE4D-C9CC-440F-AE17-5E2F269235C7}" presName="spacer" presStyleCnt="0"/>
      <dgm:spPr/>
    </dgm:pt>
    <dgm:pt modelId="{C6B4FDC8-E610-4318-8F2A-12B8D3B2C44D}" type="pres">
      <dgm:prSet presAssocID="{A875F7C4-9B16-413D-8248-037E5207DC2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6F31176-4214-4BC4-879B-7E018FA59612}" srcId="{58F5809A-FEE6-4438-B003-F063A9B4772C}" destId="{082A6C23-93DB-445E-9142-4A77C7239CC6}" srcOrd="0" destOrd="0" parTransId="{E49DA18E-DE23-4462-88F9-125D5E374662}" sibTransId="{BF3BEE4D-C9CC-440F-AE17-5E2F269235C7}"/>
    <dgm:cxn modelId="{9350D080-022C-4DA3-863F-FF74C3984408}" type="presOf" srcId="{58F5809A-FEE6-4438-B003-F063A9B4772C}" destId="{852441D4-D3BD-44F9-8AF8-4009DCCA4958}" srcOrd="0" destOrd="0" presId="urn:microsoft.com/office/officeart/2005/8/layout/vList2"/>
    <dgm:cxn modelId="{E5FF4D98-7317-417E-A589-3F712BEACDAA}" type="presOf" srcId="{082A6C23-93DB-445E-9142-4A77C7239CC6}" destId="{30DB8A72-5B90-4E86-8E5F-3FCCABF73ACA}" srcOrd="0" destOrd="0" presId="urn:microsoft.com/office/officeart/2005/8/layout/vList2"/>
    <dgm:cxn modelId="{0AC21FF2-5AF4-4EFC-9333-C054AE40FBE8}" srcId="{58F5809A-FEE6-4438-B003-F063A9B4772C}" destId="{A875F7C4-9B16-413D-8248-037E5207DC2E}" srcOrd="1" destOrd="0" parTransId="{22F380AB-FE5B-4F15-B5B9-CB887ABD0878}" sibTransId="{908B9966-430B-4FB6-B4F8-CF1752A2FE18}"/>
    <dgm:cxn modelId="{6E5C17F5-7C55-4426-B657-1D569D192A34}" type="presOf" srcId="{A875F7C4-9B16-413D-8248-037E5207DC2E}" destId="{C6B4FDC8-E610-4318-8F2A-12B8D3B2C44D}" srcOrd="0" destOrd="0" presId="urn:microsoft.com/office/officeart/2005/8/layout/vList2"/>
    <dgm:cxn modelId="{4CE4457F-9CCC-46EC-8300-14E640E497D3}" type="presParOf" srcId="{852441D4-D3BD-44F9-8AF8-4009DCCA4958}" destId="{30DB8A72-5B90-4E86-8E5F-3FCCABF73ACA}" srcOrd="0" destOrd="0" presId="urn:microsoft.com/office/officeart/2005/8/layout/vList2"/>
    <dgm:cxn modelId="{0B0DA0CB-1409-4AA5-990D-A8DFB00007FA}" type="presParOf" srcId="{852441D4-D3BD-44F9-8AF8-4009DCCA4958}" destId="{9D760229-AE05-4349-8053-BAD09453E9E0}" srcOrd="1" destOrd="0" presId="urn:microsoft.com/office/officeart/2005/8/layout/vList2"/>
    <dgm:cxn modelId="{F978448C-3EE1-4FC2-9AF6-FEAAB21B17E8}" type="presParOf" srcId="{852441D4-D3BD-44F9-8AF8-4009DCCA4958}" destId="{C6B4FDC8-E610-4318-8F2A-12B8D3B2C44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49D89-4003-4255-A80A-C5632686B32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97B7D4-C988-46C2-AEC9-DA5B860621CA}">
      <dgm:prSet/>
      <dgm:spPr/>
      <dgm:t>
        <a:bodyPr/>
        <a:lstStyle/>
        <a:p>
          <a:r>
            <a:rPr lang="en-US" dirty="0"/>
            <a:t>Write your final draft (due 2/11)</a:t>
          </a:r>
        </a:p>
      </dgm:t>
    </dgm:pt>
    <dgm:pt modelId="{9F6238A7-F902-4402-9CED-E7A03A1FB548}" type="parTrans" cxnId="{54D2B4CF-592C-4E1B-AB3B-6375C6551815}">
      <dgm:prSet/>
      <dgm:spPr/>
      <dgm:t>
        <a:bodyPr/>
        <a:lstStyle/>
        <a:p>
          <a:endParaRPr lang="en-US"/>
        </a:p>
      </dgm:t>
    </dgm:pt>
    <dgm:pt modelId="{02C76DBB-EEF4-445E-8EB9-22F1088ABD0A}" type="sibTrans" cxnId="{54D2B4CF-592C-4E1B-AB3B-6375C6551815}">
      <dgm:prSet/>
      <dgm:spPr/>
      <dgm:t>
        <a:bodyPr/>
        <a:lstStyle/>
        <a:p>
          <a:endParaRPr lang="en-US"/>
        </a:p>
      </dgm:t>
    </dgm:pt>
    <dgm:pt modelId="{03C6F356-B4C9-4089-839B-522EC54156DA}">
      <dgm:prSet/>
      <dgm:spPr/>
      <dgm:t>
        <a:bodyPr/>
        <a:lstStyle/>
        <a:p>
          <a:r>
            <a:rPr lang="en-US"/>
            <a:t>Because this is a long-term assessment, I will NOT be taking late grades. If you are absent on the due date, make sure it still gets turned in to the Google Drive. Print a copy of it and hand it in when you return. </a:t>
          </a:r>
        </a:p>
      </dgm:t>
    </dgm:pt>
    <dgm:pt modelId="{1376FC1D-979C-4395-AC2C-8CAD43C1B380}" type="parTrans" cxnId="{CB84866A-C1E3-4E4B-8D9B-7373AEB67931}">
      <dgm:prSet/>
      <dgm:spPr/>
      <dgm:t>
        <a:bodyPr/>
        <a:lstStyle/>
        <a:p>
          <a:endParaRPr lang="en-US"/>
        </a:p>
      </dgm:t>
    </dgm:pt>
    <dgm:pt modelId="{D6C19080-47B0-402F-9575-D2C935BB42BA}" type="sibTrans" cxnId="{CB84866A-C1E3-4E4B-8D9B-7373AEB67931}">
      <dgm:prSet/>
      <dgm:spPr/>
      <dgm:t>
        <a:bodyPr/>
        <a:lstStyle/>
        <a:p>
          <a:endParaRPr lang="en-US"/>
        </a:p>
      </dgm:t>
    </dgm:pt>
    <dgm:pt modelId="{27C0D9C1-3E9D-48FB-8C00-25EDCEBBE788}">
      <dgm:prSet/>
      <dgm:spPr/>
      <dgm:t>
        <a:bodyPr/>
        <a:lstStyle/>
        <a:p>
          <a:r>
            <a:rPr lang="en-US"/>
            <a:t>Make sure your final draft includes an MLA heading, is in 12 pt TNR double-spaced font, has in-text citations, and is free of grammatical and spelling errors. </a:t>
          </a:r>
        </a:p>
      </dgm:t>
    </dgm:pt>
    <dgm:pt modelId="{0FCDB706-C8EE-4BC4-859C-0799B8DDDC4F}" type="parTrans" cxnId="{2917432B-A144-4F89-A331-2BDA9DB656C8}">
      <dgm:prSet/>
      <dgm:spPr/>
      <dgm:t>
        <a:bodyPr/>
        <a:lstStyle/>
        <a:p>
          <a:endParaRPr lang="en-US"/>
        </a:p>
      </dgm:t>
    </dgm:pt>
    <dgm:pt modelId="{29A64BE2-7F43-4E26-8433-1D5DDF9D2473}" type="sibTrans" cxnId="{2917432B-A144-4F89-A331-2BDA9DB656C8}">
      <dgm:prSet/>
      <dgm:spPr/>
      <dgm:t>
        <a:bodyPr/>
        <a:lstStyle/>
        <a:p>
          <a:endParaRPr lang="en-US"/>
        </a:p>
      </dgm:t>
    </dgm:pt>
    <dgm:pt modelId="{CA8F72C2-DDF8-4398-9D09-939306423345}" type="pres">
      <dgm:prSet presAssocID="{55A49D89-4003-4255-A80A-C5632686B32F}" presName="linear" presStyleCnt="0">
        <dgm:presLayoutVars>
          <dgm:animLvl val="lvl"/>
          <dgm:resizeHandles val="exact"/>
        </dgm:presLayoutVars>
      </dgm:prSet>
      <dgm:spPr/>
    </dgm:pt>
    <dgm:pt modelId="{9D3A65E9-FC2D-4855-8F50-B6C7A71B7D29}" type="pres">
      <dgm:prSet presAssocID="{9D97B7D4-C988-46C2-AEC9-DA5B860621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EEB059-D7F1-414B-BCA0-AE73A3128889}" type="pres">
      <dgm:prSet presAssocID="{02C76DBB-EEF4-445E-8EB9-22F1088ABD0A}" presName="spacer" presStyleCnt="0"/>
      <dgm:spPr/>
    </dgm:pt>
    <dgm:pt modelId="{3EBE8ED9-F735-4D11-B33B-85097EF688C3}" type="pres">
      <dgm:prSet presAssocID="{03C6F356-B4C9-4089-839B-522EC54156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5740F6-366B-49AD-9F24-2F8E1D39672C}" type="pres">
      <dgm:prSet presAssocID="{D6C19080-47B0-402F-9575-D2C935BB42BA}" presName="spacer" presStyleCnt="0"/>
      <dgm:spPr/>
    </dgm:pt>
    <dgm:pt modelId="{EB598D95-7289-44DA-92AE-9E50AF407FB1}" type="pres">
      <dgm:prSet presAssocID="{27C0D9C1-3E9D-48FB-8C00-25EDCEBBE78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17432B-A144-4F89-A331-2BDA9DB656C8}" srcId="{55A49D89-4003-4255-A80A-C5632686B32F}" destId="{27C0D9C1-3E9D-48FB-8C00-25EDCEBBE788}" srcOrd="2" destOrd="0" parTransId="{0FCDB706-C8EE-4BC4-859C-0799B8DDDC4F}" sibTransId="{29A64BE2-7F43-4E26-8433-1D5DDF9D2473}"/>
    <dgm:cxn modelId="{C9563C48-0933-433C-9933-B197FE0F8485}" type="presOf" srcId="{03C6F356-B4C9-4089-839B-522EC54156DA}" destId="{3EBE8ED9-F735-4D11-B33B-85097EF688C3}" srcOrd="0" destOrd="0" presId="urn:microsoft.com/office/officeart/2005/8/layout/vList2"/>
    <dgm:cxn modelId="{CB84866A-C1E3-4E4B-8D9B-7373AEB67931}" srcId="{55A49D89-4003-4255-A80A-C5632686B32F}" destId="{03C6F356-B4C9-4089-839B-522EC54156DA}" srcOrd="1" destOrd="0" parTransId="{1376FC1D-979C-4395-AC2C-8CAD43C1B380}" sibTransId="{D6C19080-47B0-402F-9575-D2C935BB42BA}"/>
    <dgm:cxn modelId="{EC2F906D-9DE3-4C54-A20F-EE1F1B5A151E}" type="presOf" srcId="{27C0D9C1-3E9D-48FB-8C00-25EDCEBBE788}" destId="{EB598D95-7289-44DA-92AE-9E50AF407FB1}" srcOrd="0" destOrd="0" presId="urn:microsoft.com/office/officeart/2005/8/layout/vList2"/>
    <dgm:cxn modelId="{4891FC58-BAF1-4927-846B-3A3D3B204F3A}" type="presOf" srcId="{55A49D89-4003-4255-A80A-C5632686B32F}" destId="{CA8F72C2-DDF8-4398-9D09-939306423345}" srcOrd="0" destOrd="0" presId="urn:microsoft.com/office/officeart/2005/8/layout/vList2"/>
    <dgm:cxn modelId="{54D2B4CF-592C-4E1B-AB3B-6375C6551815}" srcId="{55A49D89-4003-4255-A80A-C5632686B32F}" destId="{9D97B7D4-C988-46C2-AEC9-DA5B860621CA}" srcOrd="0" destOrd="0" parTransId="{9F6238A7-F902-4402-9CED-E7A03A1FB548}" sibTransId="{02C76DBB-EEF4-445E-8EB9-22F1088ABD0A}"/>
    <dgm:cxn modelId="{1C3408DE-980D-4AB5-9E80-FC03ED85E9F0}" type="presOf" srcId="{9D97B7D4-C988-46C2-AEC9-DA5B860621CA}" destId="{9D3A65E9-FC2D-4855-8F50-B6C7A71B7D29}" srcOrd="0" destOrd="0" presId="urn:microsoft.com/office/officeart/2005/8/layout/vList2"/>
    <dgm:cxn modelId="{77A610ED-A402-48F7-81A8-171788451BE4}" type="presParOf" srcId="{CA8F72C2-DDF8-4398-9D09-939306423345}" destId="{9D3A65E9-FC2D-4855-8F50-B6C7A71B7D29}" srcOrd="0" destOrd="0" presId="urn:microsoft.com/office/officeart/2005/8/layout/vList2"/>
    <dgm:cxn modelId="{630A18D2-CC55-4188-8E69-2517FE2D5C4A}" type="presParOf" srcId="{CA8F72C2-DDF8-4398-9D09-939306423345}" destId="{6FEEB059-D7F1-414B-BCA0-AE73A3128889}" srcOrd="1" destOrd="0" presId="urn:microsoft.com/office/officeart/2005/8/layout/vList2"/>
    <dgm:cxn modelId="{262B4636-1BE9-4D3D-822B-4AA7E0AFCF3E}" type="presParOf" srcId="{CA8F72C2-DDF8-4398-9D09-939306423345}" destId="{3EBE8ED9-F735-4D11-B33B-85097EF688C3}" srcOrd="2" destOrd="0" presId="urn:microsoft.com/office/officeart/2005/8/layout/vList2"/>
    <dgm:cxn modelId="{59C2470A-C631-4886-86E1-97029528CFD1}" type="presParOf" srcId="{CA8F72C2-DDF8-4398-9D09-939306423345}" destId="{2C5740F6-366B-49AD-9F24-2F8E1D39672C}" srcOrd="3" destOrd="0" presId="urn:microsoft.com/office/officeart/2005/8/layout/vList2"/>
    <dgm:cxn modelId="{39811B01-C03E-44D1-9435-D2F9F7E66DD4}" type="presParOf" srcId="{CA8F72C2-DDF8-4398-9D09-939306423345}" destId="{EB598D95-7289-44DA-92AE-9E50AF407F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3C8CBF-E8E5-49D5-95B2-FA36CFD5FBA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443282-0DDD-406E-9595-839ADC77BDDF}">
      <dgm:prSet/>
      <dgm:spPr/>
      <dgm:t>
        <a:bodyPr/>
        <a:lstStyle/>
        <a:p>
          <a:r>
            <a:rPr lang="en-US"/>
            <a:t>Sum up your argument</a:t>
          </a:r>
        </a:p>
      </dgm:t>
    </dgm:pt>
    <dgm:pt modelId="{39C77131-794B-49C6-818D-DB3361F7B276}" type="parTrans" cxnId="{660E9949-F891-4A80-BECA-CBB6481E2E20}">
      <dgm:prSet/>
      <dgm:spPr/>
      <dgm:t>
        <a:bodyPr/>
        <a:lstStyle/>
        <a:p>
          <a:endParaRPr lang="en-US"/>
        </a:p>
      </dgm:t>
    </dgm:pt>
    <dgm:pt modelId="{9CAAD91E-4080-41D9-A6C7-F386BADB33BE}" type="sibTrans" cxnId="{660E9949-F891-4A80-BECA-CBB6481E2E20}">
      <dgm:prSet/>
      <dgm:spPr/>
      <dgm:t>
        <a:bodyPr/>
        <a:lstStyle/>
        <a:p>
          <a:endParaRPr lang="en-US"/>
        </a:p>
      </dgm:t>
    </dgm:pt>
    <dgm:pt modelId="{C6A3A979-73D6-4ADF-AFC5-1E92F0FD5E59}">
      <dgm:prSet/>
      <dgm:spPr/>
      <dgm:t>
        <a:bodyPr/>
        <a:lstStyle/>
        <a:p>
          <a:r>
            <a:rPr lang="en-US"/>
            <a:t>Restate your thesis</a:t>
          </a:r>
        </a:p>
      </dgm:t>
    </dgm:pt>
    <dgm:pt modelId="{E801CD09-93AA-47EA-93B9-4AF4556AA04D}" type="parTrans" cxnId="{E0914616-D747-4A67-98D0-8A27A2D25BDF}">
      <dgm:prSet/>
      <dgm:spPr/>
      <dgm:t>
        <a:bodyPr/>
        <a:lstStyle/>
        <a:p>
          <a:endParaRPr lang="en-US"/>
        </a:p>
      </dgm:t>
    </dgm:pt>
    <dgm:pt modelId="{C9E4578A-60C5-4851-BB0E-B09AC651D4CD}" type="sibTrans" cxnId="{E0914616-D747-4A67-98D0-8A27A2D25BDF}">
      <dgm:prSet/>
      <dgm:spPr/>
      <dgm:t>
        <a:bodyPr/>
        <a:lstStyle/>
        <a:p>
          <a:endParaRPr lang="en-US"/>
        </a:p>
      </dgm:t>
    </dgm:pt>
    <dgm:pt modelId="{5492CDB5-E1FA-4918-92F5-0BF252D840E7}" type="pres">
      <dgm:prSet presAssocID="{ED3C8CBF-E8E5-49D5-95B2-FA36CFD5FBA9}" presName="linear" presStyleCnt="0">
        <dgm:presLayoutVars>
          <dgm:animLvl val="lvl"/>
          <dgm:resizeHandles val="exact"/>
        </dgm:presLayoutVars>
      </dgm:prSet>
      <dgm:spPr/>
    </dgm:pt>
    <dgm:pt modelId="{06856BF9-0FAE-4599-8205-C2A7F08F8DC1}" type="pres">
      <dgm:prSet presAssocID="{0F443282-0DDD-406E-9595-839ADC77BD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2AEA6B-FCF9-4797-9B56-5C3206A2512D}" type="pres">
      <dgm:prSet presAssocID="{9CAAD91E-4080-41D9-A6C7-F386BADB33BE}" presName="spacer" presStyleCnt="0"/>
      <dgm:spPr/>
    </dgm:pt>
    <dgm:pt modelId="{8DC37135-27AB-4499-8BFE-9E18B6C95CDD}" type="pres">
      <dgm:prSet presAssocID="{C6A3A979-73D6-4ADF-AFC5-1E92F0FD5E5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914616-D747-4A67-98D0-8A27A2D25BDF}" srcId="{ED3C8CBF-E8E5-49D5-95B2-FA36CFD5FBA9}" destId="{C6A3A979-73D6-4ADF-AFC5-1E92F0FD5E59}" srcOrd="1" destOrd="0" parTransId="{E801CD09-93AA-47EA-93B9-4AF4556AA04D}" sibTransId="{C9E4578A-60C5-4851-BB0E-B09AC651D4CD}"/>
    <dgm:cxn modelId="{660E9949-F891-4A80-BECA-CBB6481E2E20}" srcId="{ED3C8CBF-E8E5-49D5-95B2-FA36CFD5FBA9}" destId="{0F443282-0DDD-406E-9595-839ADC77BDDF}" srcOrd="0" destOrd="0" parTransId="{39C77131-794B-49C6-818D-DB3361F7B276}" sibTransId="{9CAAD91E-4080-41D9-A6C7-F386BADB33BE}"/>
    <dgm:cxn modelId="{458F206F-6A40-4A6A-855A-FEB366116DBD}" type="presOf" srcId="{ED3C8CBF-E8E5-49D5-95B2-FA36CFD5FBA9}" destId="{5492CDB5-E1FA-4918-92F5-0BF252D840E7}" srcOrd="0" destOrd="0" presId="urn:microsoft.com/office/officeart/2005/8/layout/vList2"/>
    <dgm:cxn modelId="{682DE291-1813-4AFC-B817-8858D429B338}" type="presOf" srcId="{0F443282-0DDD-406E-9595-839ADC77BDDF}" destId="{06856BF9-0FAE-4599-8205-C2A7F08F8DC1}" srcOrd="0" destOrd="0" presId="urn:microsoft.com/office/officeart/2005/8/layout/vList2"/>
    <dgm:cxn modelId="{BACFF2D5-06C9-4149-8EA3-26C2D89F4DF7}" type="presOf" srcId="{C6A3A979-73D6-4ADF-AFC5-1E92F0FD5E59}" destId="{8DC37135-27AB-4499-8BFE-9E18B6C95CDD}" srcOrd="0" destOrd="0" presId="urn:microsoft.com/office/officeart/2005/8/layout/vList2"/>
    <dgm:cxn modelId="{7C4BE2E6-F7AE-4800-83A3-1B8482855EAC}" type="presParOf" srcId="{5492CDB5-E1FA-4918-92F5-0BF252D840E7}" destId="{06856BF9-0FAE-4599-8205-C2A7F08F8DC1}" srcOrd="0" destOrd="0" presId="urn:microsoft.com/office/officeart/2005/8/layout/vList2"/>
    <dgm:cxn modelId="{C5212CA6-6A62-4D1A-809D-45616E2C9727}" type="presParOf" srcId="{5492CDB5-E1FA-4918-92F5-0BF252D840E7}" destId="{192AEA6B-FCF9-4797-9B56-5C3206A2512D}" srcOrd="1" destOrd="0" presId="urn:microsoft.com/office/officeart/2005/8/layout/vList2"/>
    <dgm:cxn modelId="{1D3C1293-8682-42DE-9B46-54FBC2325302}" type="presParOf" srcId="{5492CDB5-E1FA-4918-92F5-0BF252D840E7}" destId="{8DC37135-27AB-4499-8BFE-9E18B6C95C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B8A72-5B90-4E86-8E5F-3FCCABF73ACA}">
      <dsp:nvSpPr>
        <dsp:cNvPr id="0" name=""/>
        <dsp:cNvSpPr/>
      </dsp:nvSpPr>
      <dsp:spPr>
        <a:xfrm>
          <a:off x="0" y="27304"/>
          <a:ext cx="7728267" cy="24659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Create an outline (Due 2/6)</a:t>
          </a:r>
        </a:p>
      </dsp:txBody>
      <dsp:txXfrm>
        <a:off x="120378" y="147682"/>
        <a:ext cx="7487511" cy="2225201"/>
      </dsp:txXfrm>
    </dsp:sp>
    <dsp:sp modelId="{C6B4FDC8-E610-4318-8F2A-12B8D3B2C44D}">
      <dsp:nvSpPr>
        <dsp:cNvPr id="0" name=""/>
        <dsp:cNvSpPr/>
      </dsp:nvSpPr>
      <dsp:spPr>
        <a:xfrm>
          <a:off x="0" y="2594062"/>
          <a:ext cx="7728267" cy="2465957"/>
        </a:xfrm>
        <a:prstGeom prst="roundRect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Your outline should include every component of your paper, but should be formatted following the correct outline template. </a:t>
          </a:r>
        </a:p>
      </dsp:txBody>
      <dsp:txXfrm>
        <a:off x="120378" y="2714440"/>
        <a:ext cx="7487511" cy="2225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65E9-FC2D-4855-8F50-B6C7A71B7D29}">
      <dsp:nvSpPr>
        <dsp:cNvPr id="0" name=""/>
        <dsp:cNvSpPr/>
      </dsp:nvSpPr>
      <dsp:spPr>
        <a:xfrm>
          <a:off x="0" y="46692"/>
          <a:ext cx="7728267" cy="16204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Write your final draft (due 2/11)</a:t>
          </a:r>
        </a:p>
      </dsp:txBody>
      <dsp:txXfrm>
        <a:off x="79106" y="125798"/>
        <a:ext cx="7570055" cy="1462274"/>
      </dsp:txXfrm>
    </dsp:sp>
    <dsp:sp modelId="{3EBE8ED9-F735-4D11-B33B-85097EF688C3}">
      <dsp:nvSpPr>
        <dsp:cNvPr id="0" name=""/>
        <dsp:cNvSpPr/>
      </dsp:nvSpPr>
      <dsp:spPr>
        <a:xfrm>
          <a:off x="0" y="1733418"/>
          <a:ext cx="7728267" cy="1620486"/>
        </a:xfrm>
        <a:prstGeom prst="roundRect">
          <a:avLst/>
        </a:prstGeom>
        <a:solidFill>
          <a:schemeClr val="accent2">
            <a:hueOff val="-81595"/>
            <a:satOff val="-4716"/>
            <a:lumOff val="647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Because this is a long-term assessment, I will NOT be taking late grades. If you are absent on the due date, make sure it still gets turned in to the Google Drive. Print a copy of it and hand it in when you return. </a:t>
          </a:r>
        </a:p>
      </dsp:txBody>
      <dsp:txXfrm>
        <a:off x="79106" y="1812524"/>
        <a:ext cx="7570055" cy="1462274"/>
      </dsp:txXfrm>
    </dsp:sp>
    <dsp:sp modelId="{EB598D95-7289-44DA-92AE-9E50AF407FB1}">
      <dsp:nvSpPr>
        <dsp:cNvPr id="0" name=""/>
        <dsp:cNvSpPr/>
      </dsp:nvSpPr>
      <dsp:spPr>
        <a:xfrm>
          <a:off x="0" y="3420145"/>
          <a:ext cx="7728267" cy="1620486"/>
        </a:xfrm>
        <a:prstGeom prst="roundRect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Make sure your final draft includes an MLA heading, is in 12 pt TNR double-spaced font, has in-text citations, and is free of grammatical and spelling errors. </a:t>
          </a:r>
        </a:p>
      </dsp:txBody>
      <dsp:txXfrm>
        <a:off x="79106" y="3499251"/>
        <a:ext cx="7570055" cy="1462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56BF9-0FAE-4599-8205-C2A7F08F8DC1}">
      <dsp:nvSpPr>
        <dsp:cNvPr id="0" name=""/>
        <dsp:cNvSpPr/>
      </dsp:nvSpPr>
      <dsp:spPr>
        <a:xfrm>
          <a:off x="0" y="29242"/>
          <a:ext cx="7728267" cy="2426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Sum up your argument</a:t>
          </a:r>
        </a:p>
      </dsp:txBody>
      <dsp:txXfrm>
        <a:off x="118456" y="147698"/>
        <a:ext cx="7491355" cy="2189668"/>
      </dsp:txXfrm>
    </dsp:sp>
    <dsp:sp modelId="{8DC37135-27AB-4499-8BFE-9E18B6C95CDD}">
      <dsp:nvSpPr>
        <dsp:cNvPr id="0" name=""/>
        <dsp:cNvSpPr/>
      </dsp:nvSpPr>
      <dsp:spPr>
        <a:xfrm>
          <a:off x="0" y="2631502"/>
          <a:ext cx="7728267" cy="2426580"/>
        </a:xfrm>
        <a:prstGeom prst="roundRect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Restate your thesis</a:t>
          </a:r>
        </a:p>
      </dsp:txBody>
      <dsp:txXfrm>
        <a:off x="118456" y="2749958"/>
        <a:ext cx="7491355" cy="2189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8B59-9F07-4CD2-AF1C-AD78A10E5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Crucible Persuasive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9F99D-51DF-451D-99D3-38B9DFF19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16A6-9BD4-4FA3-87CC-C95CFB7D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5E75A-3D66-4BBA-9728-CB0C3A97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32080"/>
            <a:ext cx="7315200" cy="6624320"/>
          </a:xfrm>
        </p:spPr>
        <p:txBody>
          <a:bodyPr>
            <a:normAutofit/>
          </a:bodyPr>
          <a:lstStyle/>
          <a:p>
            <a:r>
              <a:rPr lang="en-US" sz="2800" dirty="0"/>
              <a:t>Claims- should match your thesis</a:t>
            </a:r>
          </a:p>
          <a:p>
            <a:r>
              <a:rPr lang="en-US" sz="2800" dirty="0"/>
              <a:t>Evidence- direct quotes from the book. </a:t>
            </a:r>
          </a:p>
          <a:p>
            <a:pPr lvl="1"/>
            <a:r>
              <a:rPr lang="en-US" sz="2800" dirty="0"/>
              <a:t>Cite your evidence with the author last name and page number</a:t>
            </a:r>
          </a:p>
          <a:p>
            <a:pPr lvl="2"/>
            <a:r>
              <a:rPr lang="en-US" sz="2800" dirty="0"/>
              <a:t>“…he can discover no medicine for it in his books” (Miller 17). </a:t>
            </a:r>
          </a:p>
          <a:p>
            <a:r>
              <a:rPr lang="en-US" sz="2800" dirty="0"/>
              <a:t>Interpretation- 3 sentences (or more!)</a:t>
            </a:r>
          </a:p>
          <a:p>
            <a:pPr lvl="1"/>
            <a:r>
              <a:rPr lang="en-US" sz="2800" dirty="0"/>
              <a:t>How does your evidence support your claim?</a:t>
            </a:r>
          </a:p>
          <a:p>
            <a:pPr lvl="1"/>
            <a:r>
              <a:rPr lang="en-US" sz="2800" dirty="0"/>
              <a:t>Do NOT use the following phrases in your interpretation:</a:t>
            </a:r>
          </a:p>
          <a:p>
            <a:pPr lvl="2"/>
            <a:r>
              <a:rPr lang="en-US" sz="2800" dirty="0"/>
              <a:t>The author is saying…</a:t>
            </a:r>
          </a:p>
          <a:p>
            <a:pPr lvl="2"/>
            <a:r>
              <a:rPr lang="en-US" sz="2800" dirty="0"/>
              <a:t>This quote means that…</a:t>
            </a:r>
          </a:p>
          <a:p>
            <a:pPr lvl="2"/>
            <a:r>
              <a:rPr lang="en-US" sz="2800" dirty="0"/>
              <a:t>What he means here is… </a:t>
            </a:r>
          </a:p>
        </p:txBody>
      </p:sp>
    </p:spTree>
    <p:extLst>
      <p:ext uri="{BB962C8B-B14F-4D97-AF65-F5344CB8AC3E}">
        <p14:creationId xmlns:p14="http://schemas.microsoft.com/office/powerpoint/2010/main" val="365131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17ED-C443-4DD9-89B3-2DAC845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Your 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78730B-04A4-478A-BAFA-1F4740BE2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626681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605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DD7C-5059-4B62-A2E4-34F0832C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5EC8-6E91-485A-882C-0698012C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Your assignment is to write a four-paragraph persuasive essay including:</a:t>
            </a:r>
          </a:p>
          <a:p>
            <a:r>
              <a:rPr lang="en-US" sz="4000" dirty="0"/>
              <a:t>An Introduction paragraph</a:t>
            </a:r>
          </a:p>
          <a:p>
            <a:r>
              <a:rPr lang="en-US" sz="4000" dirty="0"/>
              <a:t>2 body paragraphs (CEIEI- this means four pieces of evidence total)</a:t>
            </a:r>
          </a:p>
          <a:p>
            <a:r>
              <a:rPr lang="en-US" sz="4000" dirty="0"/>
              <a:t>A conclusion </a:t>
            </a:r>
            <a:r>
              <a:rPr lang="en-US" sz="4000" dirty="0" err="1"/>
              <a:t>parargaph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915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08919-981A-4180-8DB3-77E57D70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Prompts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2F65-70FB-489B-BA42-DE688C60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019" y="2535446"/>
            <a:ext cx="10831702" cy="3554457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</a:rPr>
              <a:t>Prompt #1: POWER:</a:t>
            </a:r>
            <a:r>
              <a:rPr lang="en-US" sz="2200" dirty="0">
                <a:solidFill>
                  <a:schemeClr val="tx1"/>
                </a:solidFill>
              </a:rPr>
              <a:t> Which character holds the most power in the play?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Prompt #2: PROCTOR:</a:t>
            </a:r>
            <a:r>
              <a:rPr lang="en-US" sz="2200" dirty="0">
                <a:solidFill>
                  <a:schemeClr val="tx1"/>
                </a:solidFill>
              </a:rPr>
              <a:t> Make an argument for or against John Proctor. Does he have integrity or is he beyond redemption?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Prompt #3: COURAGE:</a:t>
            </a:r>
            <a:r>
              <a:rPr lang="en-US" sz="2200" dirty="0">
                <a:solidFill>
                  <a:schemeClr val="tx1"/>
                </a:solidFill>
              </a:rPr>
              <a:t> Which character in the play exhibits the most courage in the play? How does this character show more courage than others?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Prompt #4: EGO VS JUSTICE:</a:t>
            </a:r>
            <a:r>
              <a:rPr lang="en-US" sz="2200" dirty="0">
                <a:solidFill>
                  <a:schemeClr val="tx1"/>
                </a:solidFill>
              </a:rPr>
              <a:t> Select one character and argue how their ego blinded their sense of judgement.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44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6B93-CFDB-4C70-8DD6-6B92014A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5A64-72B1-4EAD-843C-21F74F94B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This is a literary analysis so every component will be in MLA format. </a:t>
            </a:r>
          </a:p>
          <a:p>
            <a:r>
              <a:rPr lang="en-US" sz="4000" dirty="0"/>
              <a:t>You will turn in everything to the Google folder, as well as a printed copy of your rough draft for self-editing and your final draft. </a:t>
            </a:r>
          </a:p>
        </p:txBody>
      </p:sp>
    </p:spTree>
    <p:extLst>
      <p:ext uri="{BB962C8B-B14F-4D97-AF65-F5344CB8AC3E}">
        <p14:creationId xmlns:p14="http://schemas.microsoft.com/office/powerpoint/2010/main" val="338876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3260-A56F-43FB-8B5C-75D1F2F6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Step 1: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87849E-0FD4-4896-9886-F5EBAE852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40800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13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41D1-F7D2-4AD8-AC38-4D991113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CA86-2554-4D53-991D-9A397216E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Create your rough draft/peer edit (Due 2/10)</a:t>
            </a:r>
          </a:p>
          <a:p>
            <a:r>
              <a:rPr lang="en-US" sz="4000" dirty="0"/>
              <a:t>Bring a printed copy of your COMPLETED paper. You will self-edit this using a checklist</a:t>
            </a:r>
          </a:p>
        </p:txBody>
      </p:sp>
    </p:spTree>
    <p:extLst>
      <p:ext uri="{BB962C8B-B14F-4D97-AF65-F5344CB8AC3E}">
        <p14:creationId xmlns:p14="http://schemas.microsoft.com/office/powerpoint/2010/main" val="367773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BEED-3981-49E1-AB5F-BDC3D93B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Step 3: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676E3D9-6C46-4E3D-8B13-CCA931B70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13518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340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DFFE-8D6F-425D-AAA7-148809B0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introduction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FD72-E79E-45BE-9570-F72DFD21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Your intro should tell the reader what you are about to talk about. </a:t>
            </a:r>
          </a:p>
          <a:p>
            <a:r>
              <a:rPr lang="en-US" sz="4000" dirty="0"/>
              <a:t>Give a bit of background on The Crucible, and then talk more specifically about your argument. </a:t>
            </a:r>
          </a:p>
          <a:p>
            <a:r>
              <a:rPr lang="en-US" sz="4000" dirty="0"/>
              <a:t>Finish your paragraph with a thesis. </a:t>
            </a:r>
          </a:p>
        </p:txBody>
      </p:sp>
    </p:spTree>
    <p:extLst>
      <p:ext uri="{BB962C8B-B14F-4D97-AF65-F5344CB8AC3E}">
        <p14:creationId xmlns:p14="http://schemas.microsoft.com/office/powerpoint/2010/main" val="413980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14761-A18D-415F-B6B2-D22FFF60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Your thesis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7502-C0F8-4277-B96E-EFC1A2F1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10499807" cy="355445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…should be one sentence.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Have an opinion and 2 reasons “why”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Two claims=2 reasons “why”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For example:</a:t>
            </a:r>
          </a:p>
          <a:p>
            <a:r>
              <a:rPr lang="en-US" sz="2400" dirty="0">
                <a:solidFill>
                  <a:schemeClr val="tx1"/>
                </a:solidFill>
              </a:rPr>
              <a:t> Judge Danforth holds the most power in the play because he decides who of the accused are truly guilty, and ultimately, when they will be hanged. </a:t>
            </a:r>
          </a:p>
        </p:txBody>
      </p:sp>
    </p:spTree>
    <p:extLst>
      <p:ext uri="{BB962C8B-B14F-4D97-AF65-F5344CB8AC3E}">
        <p14:creationId xmlns:p14="http://schemas.microsoft.com/office/powerpoint/2010/main" val="6657079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514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The Crucible Persuasive Essay</vt:lpstr>
      <vt:lpstr>Your Assignment</vt:lpstr>
      <vt:lpstr>Prompts</vt:lpstr>
      <vt:lpstr>Overview</vt:lpstr>
      <vt:lpstr>Step 1:</vt:lpstr>
      <vt:lpstr>Step 2:</vt:lpstr>
      <vt:lpstr>Step 3:</vt:lpstr>
      <vt:lpstr>Your introduction paragraph</vt:lpstr>
      <vt:lpstr>Your thesis</vt:lpstr>
      <vt:lpstr>Your body paragraphs</vt:lpstr>
      <vt:lpstr>Your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Persuasive Essay</dc:title>
  <dc:creator>Melody Montgomery</dc:creator>
  <cp:lastModifiedBy>Melody Montgomery</cp:lastModifiedBy>
  <cp:revision>2</cp:revision>
  <dcterms:created xsi:type="dcterms:W3CDTF">2020-02-03T19:55:54Z</dcterms:created>
  <dcterms:modified xsi:type="dcterms:W3CDTF">2020-02-03T20:07:23Z</dcterms:modified>
</cp:coreProperties>
</file>