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66" r:id="rId5"/>
    <p:sldId id="260" r:id="rId6"/>
    <p:sldId id="259" r:id="rId7"/>
    <p:sldId id="261" r:id="rId8"/>
    <p:sldId id="262" r:id="rId9"/>
    <p:sldId id="263" r:id="rId10"/>
    <p:sldId id="265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B5CFEA-880E-4A6D-9D4B-458A9B0D228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5F3E96D-A728-4BFD-B833-9892AB263952}">
      <dgm:prSet/>
      <dgm:spPr/>
      <dgm:t>
        <a:bodyPr/>
        <a:lstStyle/>
        <a:p>
          <a:r>
            <a:rPr lang="en-US"/>
            <a:t>Make sure your Subject Line encompasses your email as a whole</a:t>
          </a:r>
        </a:p>
      </dgm:t>
    </dgm:pt>
    <dgm:pt modelId="{B58F95CB-D6A9-423F-B06F-8CFFFBEB2228}" type="parTrans" cxnId="{215DB28C-D3F0-4CBB-B234-0EE9E3C61668}">
      <dgm:prSet/>
      <dgm:spPr/>
      <dgm:t>
        <a:bodyPr/>
        <a:lstStyle/>
        <a:p>
          <a:endParaRPr lang="en-US"/>
        </a:p>
      </dgm:t>
    </dgm:pt>
    <dgm:pt modelId="{F94C0FDD-2766-4F25-A8AB-715020477DC0}" type="sibTrans" cxnId="{215DB28C-D3F0-4CBB-B234-0EE9E3C61668}">
      <dgm:prSet/>
      <dgm:spPr/>
      <dgm:t>
        <a:bodyPr/>
        <a:lstStyle/>
        <a:p>
          <a:endParaRPr lang="en-US"/>
        </a:p>
      </dgm:t>
    </dgm:pt>
    <dgm:pt modelId="{E27550D8-50A2-4FC6-B372-6EB41DC84125}">
      <dgm:prSet/>
      <dgm:spPr/>
      <dgm:t>
        <a:bodyPr/>
        <a:lstStyle/>
        <a:p>
          <a:r>
            <a:rPr lang="en-US"/>
            <a:t>Subject lines to avoid:</a:t>
          </a:r>
        </a:p>
      </dgm:t>
    </dgm:pt>
    <dgm:pt modelId="{C0EDA395-8054-42A0-98A5-1BB06816C5CB}" type="parTrans" cxnId="{F844EA75-167D-4850-B0CA-2CE10D437F92}">
      <dgm:prSet/>
      <dgm:spPr/>
      <dgm:t>
        <a:bodyPr/>
        <a:lstStyle/>
        <a:p>
          <a:endParaRPr lang="en-US"/>
        </a:p>
      </dgm:t>
    </dgm:pt>
    <dgm:pt modelId="{04C433EA-82F5-46A7-A799-CBB8E4E6538C}" type="sibTrans" cxnId="{F844EA75-167D-4850-B0CA-2CE10D437F92}">
      <dgm:prSet/>
      <dgm:spPr/>
      <dgm:t>
        <a:bodyPr/>
        <a:lstStyle/>
        <a:p>
          <a:endParaRPr lang="en-US"/>
        </a:p>
      </dgm:t>
    </dgm:pt>
    <dgm:pt modelId="{883502C9-E983-48F2-AA0A-4B47FC8A3E67}">
      <dgm:prSet/>
      <dgm:spPr/>
      <dgm:t>
        <a:bodyPr/>
        <a:lstStyle/>
        <a:p>
          <a:r>
            <a:rPr lang="en-US"/>
            <a:t>Please help!</a:t>
          </a:r>
        </a:p>
      </dgm:t>
    </dgm:pt>
    <dgm:pt modelId="{7D1D6699-3360-42F8-A6BC-99716D04FFA0}" type="parTrans" cxnId="{236CC5A2-E714-4BC4-902E-A7D1B6091E6D}">
      <dgm:prSet/>
      <dgm:spPr/>
      <dgm:t>
        <a:bodyPr/>
        <a:lstStyle/>
        <a:p>
          <a:endParaRPr lang="en-US"/>
        </a:p>
      </dgm:t>
    </dgm:pt>
    <dgm:pt modelId="{9CCA9C38-1ADD-43F0-9E30-94E8DE82892F}" type="sibTrans" cxnId="{236CC5A2-E714-4BC4-902E-A7D1B6091E6D}">
      <dgm:prSet/>
      <dgm:spPr/>
      <dgm:t>
        <a:bodyPr/>
        <a:lstStyle/>
        <a:p>
          <a:endParaRPr lang="en-US"/>
        </a:p>
      </dgm:t>
    </dgm:pt>
    <dgm:pt modelId="{CB420EC1-05C9-4C2A-A6B2-A2C181BC201D}">
      <dgm:prSet/>
      <dgm:spPr/>
      <dgm:t>
        <a:bodyPr/>
        <a:lstStyle/>
        <a:p>
          <a:r>
            <a:rPr lang="en-US"/>
            <a:t>Emergency!</a:t>
          </a:r>
        </a:p>
      </dgm:t>
    </dgm:pt>
    <dgm:pt modelId="{29044663-FEF4-480E-874C-6AABF883C0EF}" type="parTrans" cxnId="{38982024-401B-463E-A7EC-F402C8EC53AC}">
      <dgm:prSet/>
      <dgm:spPr/>
      <dgm:t>
        <a:bodyPr/>
        <a:lstStyle/>
        <a:p>
          <a:endParaRPr lang="en-US"/>
        </a:p>
      </dgm:t>
    </dgm:pt>
    <dgm:pt modelId="{51349A37-94E2-4152-8AE2-3EE4C89878AC}" type="sibTrans" cxnId="{38982024-401B-463E-A7EC-F402C8EC53AC}">
      <dgm:prSet/>
      <dgm:spPr/>
      <dgm:t>
        <a:bodyPr/>
        <a:lstStyle/>
        <a:p>
          <a:endParaRPr lang="en-US"/>
        </a:p>
      </dgm:t>
    </dgm:pt>
    <dgm:pt modelId="{66C3B516-F1F5-4CE2-8AA7-74F4BCF103FE}">
      <dgm:prSet/>
      <dgm:spPr/>
      <dgm:t>
        <a:bodyPr/>
        <a:lstStyle/>
        <a:p>
          <a:r>
            <a:rPr lang="en-US"/>
            <a:t>Grade</a:t>
          </a:r>
        </a:p>
      </dgm:t>
    </dgm:pt>
    <dgm:pt modelId="{646A13DD-87EF-4CF0-B853-8614B4CE11CE}" type="parTrans" cxnId="{703B832B-FE9D-44E7-8F3D-FF72E1428A11}">
      <dgm:prSet/>
      <dgm:spPr/>
      <dgm:t>
        <a:bodyPr/>
        <a:lstStyle/>
        <a:p>
          <a:endParaRPr lang="en-US"/>
        </a:p>
      </dgm:t>
    </dgm:pt>
    <dgm:pt modelId="{788EDF70-B65C-421C-BC1C-7F77327800A0}" type="sibTrans" cxnId="{703B832B-FE9D-44E7-8F3D-FF72E1428A11}">
      <dgm:prSet/>
      <dgm:spPr/>
      <dgm:t>
        <a:bodyPr/>
        <a:lstStyle/>
        <a:p>
          <a:endParaRPr lang="en-US"/>
        </a:p>
      </dgm:t>
    </dgm:pt>
    <dgm:pt modelId="{860A57E7-BC1E-4B66-9B3A-5FE5F66C8A96}">
      <dgm:prSet/>
      <dgm:spPr/>
      <dgm:t>
        <a:bodyPr/>
        <a:lstStyle/>
        <a:p>
          <a:r>
            <a:rPr lang="en-US"/>
            <a:t>Assignment</a:t>
          </a:r>
        </a:p>
      </dgm:t>
    </dgm:pt>
    <dgm:pt modelId="{104D6A31-25FE-4E14-9EF9-9AF2A3C40734}" type="parTrans" cxnId="{0722C52B-E059-4EC7-84E7-756B4C7C1564}">
      <dgm:prSet/>
      <dgm:spPr/>
      <dgm:t>
        <a:bodyPr/>
        <a:lstStyle/>
        <a:p>
          <a:endParaRPr lang="en-US"/>
        </a:p>
      </dgm:t>
    </dgm:pt>
    <dgm:pt modelId="{FED08915-0284-4328-A400-5FD64D2583FB}" type="sibTrans" cxnId="{0722C52B-E059-4EC7-84E7-756B4C7C1564}">
      <dgm:prSet/>
      <dgm:spPr/>
      <dgm:t>
        <a:bodyPr/>
        <a:lstStyle/>
        <a:p>
          <a:endParaRPr lang="en-US"/>
        </a:p>
      </dgm:t>
    </dgm:pt>
    <dgm:pt modelId="{A423A2F3-9E24-445C-8046-7F9D889737DF}">
      <dgm:prSet/>
      <dgm:spPr/>
      <dgm:t>
        <a:bodyPr/>
        <a:lstStyle/>
        <a:p>
          <a:r>
            <a:rPr lang="en-US"/>
            <a:t>Instead, try:</a:t>
          </a:r>
        </a:p>
      </dgm:t>
    </dgm:pt>
    <dgm:pt modelId="{9FAC6E21-7FB8-4442-86C6-46F41630DAE6}" type="parTrans" cxnId="{0DCD4D6C-7BFE-49F3-9776-E5CA535200CB}">
      <dgm:prSet/>
      <dgm:spPr/>
      <dgm:t>
        <a:bodyPr/>
        <a:lstStyle/>
        <a:p>
          <a:endParaRPr lang="en-US"/>
        </a:p>
      </dgm:t>
    </dgm:pt>
    <dgm:pt modelId="{56440510-13DE-4E6F-8ED7-3C9466D85397}" type="sibTrans" cxnId="{0DCD4D6C-7BFE-49F3-9776-E5CA535200CB}">
      <dgm:prSet/>
      <dgm:spPr/>
      <dgm:t>
        <a:bodyPr/>
        <a:lstStyle/>
        <a:p>
          <a:endParaRPr lang="en-US"/>
        </a:p>
      </dgm:t>
    </dgm:pt>
    <dgm:pt modelId="{B4CA0B96-723C-49C3-A9C5-25D95AE2CE55}">
      <dgm:prSet/>
      <dgm:spPr/>
      <dgm:t>
        <a:bodyPr/>
        <a:lstStyle/>
        <a:p>
          <a:r>
            <a:rPr lang="en-US"/>
            <a:t>Narrative writing guidance</a:t>
          </a:r>
        </a:p>
      </dgm:t>
    </dgm:pt>
    <dgm:pt modelId="{359C165D-90F7-46CB-A65C-C05FED43C803}" type="parTrans" cxnId="{A1A69E36-2F47-4372-ACED-D0C2E69821EF}">
      <dgm:prSet/>
      <dgm:spPr/>
      <dgm:t>
        <a:bodyPr/>
        <a:lstStyle/>
        <a:p>
          <a:endParaRPr lang="en-US"/>
        </a:p>
      </dgm:t>
    </dgm:pt>
    <dgm:pt modelId="{08835C65-C2DB-4946-988E-23C435B91D98}" type="sibTrans" cxnId="{A1A69E36-2F47-4372-ACED-D0C2E69821EF}">
      <dgm:prSet/>
      <dgm:spPr/>
      <dgm:t>
        <a:bodyPr/>
        <a:lstStyle/>
        <a:p>
          <a:endParaRPr lang="en-US"/>
        </a:p>
      </dgm:t>
    </dgm:pt>
    <dgm:pt modelId="{E0307CA0-CF20-4784-840E-ECFF69A2365F}">
      <dgm:prSet/>
      <dgm:spPr/>
      <dgm:t>
        <a:bodyPr/>
        <a:lstStyle/>
        <a:p>
          <a:r>
            <a:rPr lang="en-US"/>
            <a:t>Grade on completed essay</a:t>
          </a:r>
        </a:p>
      </dgm:t>
    </dgm:pt>
    <dgm:pt modelId="{8FC2938A-E1C1-4692-9E43-0081007040A9}" type="parTrans" cxnId="{C7C726BF-60D5-461F-BB02-E0AB1E2D18F3}">
      <dgm:prSet/>
      <dgm:spPr/>
      <dgm:t>
        <a:bodyPr/>
        <a:lstStyle/>
        <a:p>
          <a:endParaRPr lang="en-US"/>
        </a:p>
      </dgm:t>
    </dgm:pt>
    <dgm:pt modelId="{0343A0D4-72A7-4397-999D-8AE899AF3770}" type="sibTrans" cxnId="{C7C726BF-60D5-461F-BB02-E0AB1E2D18F3}">
      <dgm:prSet/>
      <dgm:spPr/>
      <dgm:t>
        <a:bodyPr/>
        <a:lstStyle/>
        <a:p>
          <a:endParaRPr lang="en-US"/>
        </a:p>
      </dgm:t>
    </dgm:pt>
    <dgm:pt modelId="{14D18578-8A2C-4C48-9036-0CE94368BCAA}" type="pres">
      <dgm:prSet presAssocID="{8CB5CFEA-880E-4A6D-9D4B-458A9B0D228C}" presName="root" presStyleCnt="0">
        <dgm:presLayoutVars>
          <dgm:dir/>
          <dgm:resizeHandles val="exact"/>
        </dgm:presLayoutVars>
      </dgm:prSet>
      <dgm:spPr/>
    </dgm:pt>
    <dgm:pt modelId="{DF2F6BDD-0998-4E65-95D7-58ED8832119B}" type="pres">
      <dgm:prSet presAssocID="{A5F3E96D-A728-4BFD-B833-9892AB263952}" presName="compNode" presStyleCnt="0"/>
      <dgm:spPr/>
    </dgm:pt>
    <dgm:pt modelId="{930D06F0-38E7-4D04-BBC9-C3DACF5BE448}" type="pres">
      <dgm:prSet presAssocID="{A5F3E96D-A728-4BFD-B833-9892AB263952}" presName="bgRect" presStyleLbl="bgShp" presStyleIdx="0" presStyleCnt="3"/>
      <dgm:spPr/>
    </dgm:pt>
    <dgm:pt modelId="{A3F89605-047C-4AE8-86EA-9DB9F41F9DFF}" type="pres">
      <dgm:prSet presAssocID="{A5F3E96D-A728-4BFD-B833-9892AB26395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9BDAF0D0-055B-41FC-A27D-575EDEB4164E}" type="pres">
      <dgm:prSet presAssocID="{A5F3E96D-A728-4BFD-B833-9892AB263952}" presName="spaceRect" presStyleCnt="0"/>
      <dgm:spPr/>
    </dgm:pt>
    <dgm:pt modelId="{9E661819-EAAD-4013-B9B6-898D9423F57B}" type="pres">
      <dgm:prSet presAssocID="{A5F3E96D-A728-4BFD-B833-9892AB263952}" presName="parTx" presStyleLbl="revTx" presStyleIdx="0" presStyleCnt="5">
        <dgm:presLayoutVars>
          <dgm:chMax val="0"/>
          <dgm:chPref val="0"/>
        </dgm:presLayoutVars>
      </dgm:prSet>
      <dgm:spPr/>
    </dgm:pt>
    <dgm:pt modelId="{A8B27CDB-A4DE-48AF-AF49-85BEE3FA4A89}" type="pres">
      <dgm:prSet presAssocID="{F94C0FDD-2766-4F25-A8AB-715020477DC0}" presName="sibTrans" presStyleCnt="0"/>
      <dgm:spPr/>
    </dgm:pt>
    <dgm:pt modelId="{F837D14F-64FD-4032-8002-67C00891C36D}" type="pres">
      <dgm:prSet presAssocID="{E27550D8-50A2-4FC6-B372-6EB41DC84125}" presName="compNode" presStyleCnt="0"/>
      <dgm:spPr/>
    </dgm:pt>
    <dgm:pt modelId="{4A5F25B2-B688-4BF1-90F7-2AA788899068}" type="pres">
      <dgm:prSet presAssocID="{E27550D8-50A2-4FC6-B372-6EB41DC84125}" presName="bgRect" presStyleLbl="bgShp" presStyleIdx="1" presStyleCnt="3"/>
      <dgm:spPr/>
    </dgm:pt>
    <dgm:pt modelId="{C8153B7F-26D4-4BDC-A190-ABD1EB88C771}" type="pres">
      <dgm:prSet presAssocID="{E27550D8-50A2-4FC6-B372-6EB41DC8412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766401B3-57D0-4521-8704-CFD919F606E7}" type="pres">
      <dgm:prSet presAssocID="{E27550D8-50A2-4FC6-B372-6EB41DC84125}" presName="spaceRect" presStyleCnt="0"/>
      <dgm:spPr/>
    </dgm:pt>
    <dgm:pt modelId="{1136F766-DF8F-418C-BE36-79CBFDF12FEB}" type="pres">
      <dgm:prSet presAssocID="{E27550D8-50A2-4FC6-B372-6EB41DC84125}" presName="parTx" presStyleLbl="revTx" presStyleIdx="1" presStyleCnt="5">
        <dgm:presLayoutVars>
          <dgm:chMax val="0"/>
          <dgm:chPref val="0"/>
        </dgm:presLayoutVars>
      </dgm:prSet>
      <dgm:spPr/>
    </dgm:pt>
    <dgm:pt modelId="{08523B84-D650-4338-B558-76D54BF0479D}" type="pres">
      <dgm:prSet presAssocID="{E27550D8-50A2-4FC6-B372-6EB41DC84125}" presName="desTx" presStyleLbl="revTx" presStyleIdx="2" presStyleCnt="5">
        <dgm:presLayoutVars/>
      </dgm:prSet>
      <dgm:spPr/>
    </dgm:pt>
    <dgm:pt modelId="{2C38BEB3-9014-4BAE-9D4F-344418983E90}" type="pres">
      <dgm:prSet presAssocID="{04C433EA-82F5-46A7-A799-CBB8E4E6538C}" presName="sibTrans" presStyleCnt="0"/>
      <dgm:spPr/>
    </dgm:pt>
    <dgm:pt modelId="{1B0DF5E9-AF82-4B95-BBA9-38BE7C234F63}" type="pres">
      <dgm:prSet presAssocID="{A423A2F3-9E24-445C-8046-7F9D889737DF}" presName="compNode" presStyleCnt="0"/>
      <dgm:spPr/>
    </dgm:pt>
    <dgm:pt modelId="{E6BBF6B9-8D08-4CBF-B17D-14BCB14D2A44}" type="pres">
      <dgm:prSet presAssocID="{A423A2F3-9E24-445C-8046-7F9D889737DF}" presName="bgRect" presStyleLbl="bgShp" presStyleIdx="2" presStyleCnt="3"/>
      <dgm:spPr/>
    </dgm:pt>
    <dgm:pt modelId="{2663D687-B3EE-49AE-8784-C63AFB07A392}" type="pres">
      <dgm:prSet presAssocID="{A423A2F3-9E24-445C-8046-7F9D889737D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CB6F6000-7DC6-42CA-A463-CF35F0C5F04A}" type="pres">
      <dgm:prSet presAssocID="{A423A2F3-9E24-445C-8046-7F9D889737DF}" presName="spaceRect" presStyleCnt="0"/>
      <dgm:spPr/>
    </dgm:pt>
    <dgm:pt modelId="{6764117A-F16C-4225-80A3-0B270F71E2F7}" type="pres">
      <dgm:prSet presAssocID="{A423A2F3-9E24-445C-8046-7F9D889737DF}" presName="parTx" presStyleLbl="revTx" presStyleIdx="3" presStyleCnt="5">
        <dgm:presLayoutVars>
          <dgm:chMax val="0"/>
          <dgm:chPref val="0"/>
        </dgm:presLayoutVars>
      </dgm:prSet>
      <dgm:spPr/>
    </dgm:pt>
    <dgm:pt modelId="{EDF02E3C-09AB-4B88-AF18-C6C905C12E76}" type="pres">
      <dgm:prSet presAssocID="{A423A2F3-9E24-445C-8046-7F9D889737DF}" presName="desTx" presStyleLbl="revTx" presStyleIdx="4" presStyleCnt="5">
        <dgm:presLayoutVars/>
      </dgm:prSet>
      <dgm:spPr/>
    </dgm:pt>
  </dgm:ptLst>
  <dgm:cxnLst>
    <dgm:cxn modelId="{E26F2409-09E2-4650-890E-51E663BB6926}" type="presOf" srcId="{CB420EC1-05C9-4C2A-A6B2-A2C181BC201D}" destId="{08523B84-D650-4338-B558-76D54BF0479D}" srcOrd="0" destOrd="1" presId="urn:microsoft.com/office/officeart/2018/2/layout/IconVerticalSolidList"/>
    <dgm:cxn modelId="{38982024-401B-463E-A7EC-F402C8EC53AC}" srcId="{E27550D8-50A2-4FC6-B372-6EB41DC84125}" destId="{CB420EC1-05C9-4C2A-A6B2-A2C181BC201D}" srcOrd="1" destOrd="0" parTransId="{29044663-FEF4-480E-874C-6AABF883C0EF}" sibTransId="{51349A37-94E2-4152-8AE2-3EE4C89878AC}"/>
    <dgm:cxn modelId="{703B832B-FE9D-44E7-8F3D-FF72E1428A11}" srcId="{E27550D8-50A2-4FC6-B372-6EB41DC84125}" destId="{66C3B516-F1F5-4CE2-8AA7-74F4BCF103FE}" srcOrd="2" destOrd="0" parTransId="{646A13DD-87EF-4CF0-B853-8614B4CE11CE}" sibTransId="{788EDF70-B65C-421C-BC1C-7F77327800A0}"/>
    <dgm:cxn modelId="{0722C52B-E059-4EC7-84E7-756B4C7C1564}" srcId="{E27550D8-50A2-4FC6-B372-6EB41DC84125}" destId="{860A57E7-BC1E-4B66-9B3A-5FE5F66C8A96}" srcOrd="3" destOrd="0" parTransId="{104D6A31-25FE-4E14-9EF9-9AF2A3C40734}" sibTransId="{FED08915-0284-4328-A400-5FD64D2583FB}"/>
    <dgm:cxn modelId="{6616F52D-3F8C-4BC6-96FD-E2043693C508}" type="presOf" srcId="{860A57E7-BC1E-4B66-9B3A-5FE5F66C8A96}" destId="{08523B84-D650-4338-B558-76D54BF0479D}" srcOrd="0" destOrd="3" presId="urn:microsoft.com/office/officeart/2018/2/layout/IconVerticalSolidList"/>
    <dgm:cxn modelId="{A1A69E36-2F47-4372-ACED-D0C2E69821EF}" srcId="{A423A2F3-9E24-445C-8046-7F9D889737DF}" destId="{B4CA0B96-723C-49C3-A9C5-25D95AE2CE55}" srcOrd="0" destOrd="0" parTransId="{359C165D-90F7-46CB-A65C-C05FED43C803}" sibTransId="{08835C65-C2DB-4946-988E-23C435B91D98}"/>
    <dgm:cxn modelId="{5186A541-0C09-4F9B-B698-3A4275EF6C9B}" type="presOf" srcId="{E0307CA0-CF20-4784-840E-ECFF69A2365F}" destId="{EDF02E3C-09AB-4B88-AF18-C6C905C12E76}" srcOrd="0" destOrd="1" presId="urn:microsoft.com/office/officeart/2018/2/layout/IconVerticalSolidList"/>
    <dgm:cxn modelId="{05AB2049-4D8D-47A7-8A6B-CE5AD5F3B2A3}" type="presOf" srcId="{A5F3E96D-A728-4BFD-B833-9892AB263952}" destId="{9E661819-EAAD-4013-B9B6-898D9423F57B}" srcOrd="0" destOrd="0" presId="urn:microsoft.com/office/officeart/2018/2/layout/IconVerticalSolidList"/>
    <dgm:cxn modelId="{0DCD4D6C-7BFE-49F3-9776-E5CA535200CB}" srcId="{8CB5CFEA-880E-4A6D-9D4B-458A9B0D228C}" destId="{A423A2F3-9E24-445C-8046-7F9D889737DF}" srcOrd="2" destOrd="0" parTransId="{9FAC6E21-7FB8-4442-86C6-46F41630DAE6}" sibTransId="{56440510-13DE-4E6F-8ED7-3C9466D85397}"/>
    <dgm:cxn modelId="{F844EA75-167D-4850-B0CA-2CE10D437F92}" srcId="{8CB5CFEA-880E-4A6D-9D4B-458A9B0D228C}" destId="{E27550D8-50A2-4FC6-B372-6EB41DC84125}" srcOrd="1" destOrd="0" parTransId="{C0EDA395-8054-42A0-98A5-1BB06816C5CB}" sibTransId="{04C433EA-82F5-46A7-A799-CBB8E4E6538C}"/>
    <dgm:cxn modelId="{215DB28C-D3F0-4CBB-B234-0EE9E3C61668}" srcId="{8CB5CFEA-880E-4A6D-9D4B-458A9B0D228C}" destId="{A5F3E96D-A728-4BFD-B833-9892AB263952}" srcOrd="0" destOrd="0" parTransId="{B58F95CB-D6A9-423F-B06F-8CFFFBEB2228}" sibTransId="{F94C0FDD-2766-4F25-A8AB-715020477DC0}"/>
    <dgm:cxn modelId="{236CC5A2-E714-4BC4-902E-A7D1B6091E6D}" srcId="{E27550D8-50A2-4FC6-B372-6EB41DC84125}" destId="{883502C9-E983-48F2-AA0A-4B47FC8A3E67}" srcOrd="0" destOrd="0" parTransId="{7D1D6699-3360-42F8-A6BC-99716D04FFA0}" sibTransId="{9CCA9C38-1ADD-43F0-9E30-94E8DE82892F}"/>
    <dgm:cxn modelId="{686079B8-0E1B-4E99-B799-4931A5300819}" type="presOf" srcId="{883502C9-E983-48F2-AA0A-4B47FC8A3E67}" destId="{08523B84-D650-4338-B558-76D54BF0479D}" srcOrd="0" destOrd="0" presId="urn:microsoft.com/office/officeart/2018/2/layout/IconVerticalSolidList"/>
    <dgm:cxn modelId="{807C41BE-28E0-40F8-B657-C2DAA6B9E8DC}" type="presOf" srcId="{E27550D8-50A2-4FC6-B372-6EB41DC84125}" destId="{1136F766-DF8F-418C-BE36-79CBFDF12FEB}" srcOrd="0" destOrd="0" presId="urn:microsoft.com/office/officeart/2018/2/layout/IconVerticalSolidList"/>
    <dgm:cxn modelId="{C7C726BF-60D5-461F-BB02-E0AB1E2D18F3}" srcId="{A423A2F3-9E24-445C-8046-7F9D889737DF}" destId="{E0307CA0-CF20-4784-840E-ECFF69A2365F}" srcOrd="1" destOrd="0" parTransId="{8FC2938A-E1C1-4692-9E43-0081007040A9}" sibTransId="{0343A0D4-72A7-4397-999D-8AE899AF3770}"/>
    <dgm:cxn modelId="{960407CA-7B6A-44B5-9FF5-19BA8A37FAA4}" type="presOf" srcId="{8CB5CFEA-880E-4A6D-9D4B-458A9B0D228C}" destId="{14D18578-8A2C-4C48-9036-0CE94368BCAA}" srcOrd="0" destOrd="0" presId="urn:microsoft.com/office/officeart/2018/2/layout/IconVerticalSolidList"/>
    <dgm:cxn modelId="{1357F1E0-70F6-4F41-81F9-ADE06DCA78C6}" type="presOf" srcId="{66C3B516-F1F5-4CE2-8AA7-74F4BCF103FE}" destId="{08523B84-D650-4338-B558-76D54BF0479D}" srcOrd="0" destOrd="2" presId="urn:microsoft.com/office/officeart/2018/2/layout/IconVerticalSolidList"/>
    <dgm:cxn modelId="{339258EF-6448-40AB-A5CA-CD43FB9DA611}" type="presOf" srcId="{B4CA0B96-723C-49C3-A9C5-25D95AE2CE55}" destId="{EDF02E3C-09AB-4B88-AF18-C6C905C12E76}" srcOrd="0" destOrd="0" presId="urn:microsoft.com/office/officeart/2018/2/layout/IconVerticalSolidList"/>
    <dgm:cxn modelId="{BCE1E7F6-4893-440A-9A65-CF51DDBC42FC}" type="presOf" srcId="{A423A2F3-9E24-445C-8046-7F9D889737DF}" destId="{6764117A-F16C-4225-80A3-0B270F71E2F7}" srcOrd="0" destOrd="0" presId="urn:microsoft.com/office/officeart/2018/2/layout/IconVerticalSolidList"/>
    <dgm:cxn modelId="{05FF5009-8621-480A-B941-0C8BA26770EC}" type="presParOf" srcId="{14D18578-8A2C-4C48-9036-0CE94368BCAA}" destId="{DF2F6BDD-0998-4E65-95D7-58ED8832119B}" srcOrd="0" destOrd="0" presId="urn:microsoft.com/office/officeart/2018/2/layout/IconVerticalSolidList"/>
    <dgm:cxn modelId="{BCC2ABD5-8486-4F48-898B-B736809637A1}" type="presParOf" srcId="{DF2F6BDD-0998-4E65-95D7-58ED8832119B}" destId="{930D06F0-38E7-4D04-BBC9-C3DACF5BE448}" srcOrd="0" destOrd="0" presId="urn:microsoft.com/office/officeart/2018/2/layout/IconVerticalSolidList"/>
    <dgm:cxn modelId="{7081747C-0A01-49BC-89C0-5D02844552BB}" type="presParOf" srcId="{DF2F6BDD-0998-4E65-95D7-58ED8832119B}" destId="{A3F89605-047C-4AE8-86EA-9DB9F41F9DFF}" srcOrd="1" destOrd="0" presId="urn:microsoft.com/office/officeart/2018/2/layout/IconVerticalSolidList"/>
    <dgm:cxn modelId="{02AF5A76-B835-444D-B37C-9ACE7994858F}" type="presParOf" srcId="{DF2F6BDD-0998-4E65-95D7-58ED8832119B}" destId="{9BDAF0D0-055B-41FC-A27D-575EDEB4164E}" srcOrd="2" destOrd="0" presId="urn:microsoft.com/office/officeart/2018/2/layout/IconVerticalSolidList"/>
    <dgm:cxn modelId="{332D08A1-4336-4FCF-A86C-C51BF5B5EB3B}" type="presParOf" srcId="{DF2F6BDD-0998-4E65-95D7-58ED8832119B}" destId="{9E661819-EAAD-4013-B9B6-898D9423F57B}" srcOrd="3" destOrd="0" presId="urn:microsoft.com/office/officeart/2018/2/layout/IconVerticalSolidList"/>
    <dgm:cxn modelId="{CD1A1540-94C4-42E8-A424-25468EE8028C}" type="presParOf" srcId="{14D18578-8A2C-4C48-9036-0CE94368BCAA}" destId="{A8B27CDB-A4DE-48AF-AF49-85BEE3FA4A89}" srcOrd="1" destOrd="0" presId="urn:microsoft.com/office/officeart/2018/2/layout/IconVerticalSolidList"/>
    <dgm:cxn modelId="{74DC7B0C-180A-4717-9E63-5D5107131DFD}" type="presParOf" srcId="{14D18578-8A2C-4C48-9036-0CE94368BCAA}" destId="{F837D14F-64FD-4032-8002-67C00891C36D}" srcOrd="2" destOrd="0" presId="urn:microsoft.com/office/officeart/2018/2/layout/IconVerticalSolidList"/>
    <dgm:cxn modelId="{DF1CB2B6-A2DB-4134-9695-2984EE52E327}" type="presParOf" srcId="{F837D14F-64FD-4032-8002-67C00891C36D}" destId="{4A5F25B2-B688-4BF1-90F7-2AA788899068}" srcOrd="0" destOrd="0" presId="urn:microsoft.com/office/officeart/2018/2/layout/IconVerticalSolidList"/>
    <dgm:cxn modelId="{C916D8CD-3DF3-4644-8FC2-1A2E0D6D5363}" type="presParOf" srcId="{F837D14F-64FD-4032-8002-67C00891C36D}" destId="{C8153B7F-26D4-4BDC-A190-ABD1EB88C771}" srcOrd="1" destOrd="0" presId="urn:microsoft.com/office/officeart/2018/2/layout/IconVerticalSolidList"/>
    <dgm:cxn modelId="{252F5DBC-F9B2-423B-960A-525D2C42A9F3}" type="presParOf" srcId="{F837D14F-64FD-4032-8002-67C00891C36D}" destId="{766401B3-57D0-4521-8704-CFD919F606E7}" srcOrd="2" destOrd="0" presId="urn:microsoft.com/office/officeart/2018/2/layout/IconVerticalSolidList"/>
    <dgm:cxn modelId="{37F5D863-07AD-4497-8E56-3CEEDCEC221B}" type="presParOf" srcId="{F837D14F-64FD-4032-8002-67C00891C36D}" destId="{1136F766-DF8F-418C-BE36-79CBFDF12FEB}" srcOrd="3" destOrd="0" presId="urn:microsoft.com/office/officeart/2018/2/layout/IconVerticalSolidList"/>
    <dgm:cxn modelId="{C36B9D99-9D2C-4E1B-8519-A91FAFFF044E}" type="presParOf" srcId="{F837D14F-64FD-4032-8002-67C00891C36D}" destId="{08523B84-D650-4338-B558-76D54BF0479D}" srcOrd="4" destOrd="0" presId="urn:microsoft.com/office/officeart/2018/2/layout/IconVerticalSolidList"/>
    <dgm:cxn modelId="{3FBD061E-0842-4695-8FDF-BBF20363A3B9}" type="presParOf" srcId="{14D18578-8A2C-4C48-9036-0CE94368BCAA}" destId="{2C38BEB3-9014-4BAE-9D4F-344418983E90}" srcOrd="3" destOrd="0" presId="urn:microsoft.com/office/officeart/2018/2/layout/IconVerticalSolidList"/>
    <dgm:cxn modelId="{B71A1738-1DB4-4CD2-976F-4ADBC4DE329E}" type="presParOf" srcId="{14D18578-8A2C-4C48-9036-0CE94368BCAA}" destId="{1B0DF5E9-AF82-4B95-BBA9-38BE7C234F63}" srcOrd="4" destOrd="0" presId="urn:microsoft.com/office/officeart/2018/2/layout/IconVerticalSolidList"/>
    <dgm:cxn modelId="{95A7EA24-B1A1-4B5E-9C8C-BF29C17C5639}" type="presParOf" srcId="{1B0DF5E9-AF82-4B95-BBA9-38BE7C234F63}" destId="{E6BBF6B9-8D08-4CBF-B17D-14BCB14D2A44}" srcOrd="0" destOrd="0" presId="urn:microsoft.com/office/officeart/2018/2/layout/IconVerticalSolidList"/>
    <dgm:cxn modelId="{5A13591D-C544-4E9F-9354-2884AF716D84}" type="presParOf" srcId="{1B0DF5E9-AF82-4B95-BBA9-38BE7C234F63}" destId="{2663D687-B3EE-49AE-8784-C63AFB07A392}" srcOrd="1" destOrd="0" presId="urn:microsoft.com/office/officeart/2018/2/layout/IconVerticalSolidList"/>
    <dgm:cxn modelId="{9507A811-FE25-437A-AD73-DE82648ED9AB}" type="presParOf" srcId="{1B0DF5E9-AF82-4B95-BBA9-38BE7C234F63}" destId="{CB6F6000-7DC6-42CA-A463-CF35F0C5F04A}" srcOrd="2" destOrd="0" presId="urn:microsoft.com/office/officeart/2018/2/layout/IconVerticalSolidList"/>
    <dgm:cxn modelId="{8FE90BB0-AB6B-4A6F-A71F-1ABF65A563D5}" type="presParOf" srcId="{1B0DF5E9-AF82-4B95-BBA9-38BE7C234F63}" destId="{6764117A-F16C-4225-80A3-0B270F71E2F7}" srcOrd="3" destOrd="0" presId="urn:microsoft.com/office/officeart/2018/2/layout/IconVerticalSolidList"/>
    <dgm:cxn modelId="{06B9FA98-30AC-41AE-AD17-7B536F5391EE}" type="presParOf" srcId="{1B0DF5E9-AF82-4B95-BBA9-38BE7C234F63}" destId="{EDF02E3C-09AB-4B88-AF18-C6C905C12E76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0D06F0-38E7-4D04-BBC9-C3DACF5BE448}">
      <dsp:nvSpPr>
        <dsp:cNvPr id="0" name=""/>
        <dsp:cNvSpPr/>
      </dsp:nvSpPr>
      <dsp:spPr>
        <a:xfrm>
          <a:off x="0" y="635"/>
          <a:ext cx="6246248" cy="14876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F89605-047C-4AE8-86EA-9DB9F41F9DFF}">
      <dsp:nvSpPr>
        <dsp:cNvPr id="0" name=""/>
        <dsp:cNvSpPr/>
      </dsp:nvSpPr>
      <dsp:spPr>
        <a:xfrm>
          <a:off x="450007" y="335351"/>
          <a:ext cx="818195" cy="8181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661819-EAAD-4013-B9B6-898D9423F57B}">
      <dsp:nvSpPr>
        <dsp:cNvPr id="0" name=""/>
        <dsp:cNvSpPr/>
      </dsp:nvSpPr>
      <dsp:spPr>
        <a:xfrm>
          <a:off x="1718209" y="635"/>
          <a:ext cx="4528038" cy="1487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441" tIns="157441" rIns="157441" bIns="15744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Make sure your Subject Line encompasses your email as a whole</a:t>
          </a:r>
        </a:p>
      </dsp:txBody>
      <dsp:txXfrm>
        <a:off x="1718209" y="635"/>
        <a:ext cx="4528038" cy="1487627"/>
      </dsp:txXfrm>
    </dsp:sp>
    <dsp:sp modelId="{4A5F25B2-B688-4BF1-90F7-2AA788899068}">
      <dsp:nvSpPr>
        <dsp:cNvPr id="0" name=""/>
        <dsp:cNvSpPr/>
      </dsp:nvSpPr>
      <dsp:spPr>
        <a:xfrm>
          <a:off x="0" y="1860169"/>
          <a:ext cx="6246248" cy="14876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153B7F-26D4-4BDC-A190-ABD1EB88C771}">
      <dsp:nvSpPr>
        <dsp:cNvPr id="0" name=""/>
        <dsp:cNvSpPr/>
      </dsp:nvSpPr>
      <dsp:spPr>
        <a:xfrm>
          <a:off x="450007" y="2194885"/>
          <a:ext cx="818195" cy="8181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36F766-DF8F-418C-BE36-79CBFDF12FEB}">
      <dsp:nvSpPr>
        <dsp:cNvPr id="0" name=""/>
        <dsp:cNvSpPr/>
      </dsp:nvSpPr>
      <dsp:spPr>
        <a:xfrm>
          <a:off x="1718209" y="1860169"/>
          <a:ext cx="2810811" cy="1487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441" tIns="157441" rIns="157441" bIns="15744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Subject lines to avoid:</a:t>
          </a:r>
        </a:p>
      </dsp:txBody>
      <dsp:txXfrm>
        <a:off x="1718209" y="1860169"/>
        <a:ext cx="2810811" cy="1487627"/>
      </dsp:txXfrm>
    </dsp:sp>
    <dsp:sp modelId="{08523B84-D650-4338-B558-76D54BF0479D}">
      <dsp:nvSpPr>
        <dsp:cNvPr id="0" name=""/>
        <dsp:cNvSpPr/>
      </dsp:nvSpPr>
      <dsp:spPr>
        <a:xfrm>
          <a:off x="4529021" y="1860169"/>
          <a:ext cx="1717226" cy="1487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441" tIns="157441" rIns="157441" bIns="157441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Please help!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Emergency!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Grade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Assignment</a:t>
          </a:r>
        </a:p>
      </dsp:txBody>
      <dsp:txXfrm>
        <a:off x="4529021" y="1860169"/>
        <a:ext cx="1717226" cy="1487627"/>
      </dsp:txXfrm>
    </dsp:sp>
    <dsp:sp modelId="{E6BBF6B9-8D08-4CBF-B17D-14BCB14D2A44}">
      <dsp:nvSpPr>
        <dsp:cNvPr id="0" name=""/>
        <dsp:cNvSpPr/>
      </dsp:nvSpPr>
      <dsp:spPr>
        <a:xfrm>
          <a:off x="0" y="3719703"/>
          <a:ext cx="6246248" cy="14876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63D687-B3EE-49AE-8784-C63AFB07A392}">
      <dsp:nvSpPr>
        <dsp:cNvPr id="0" name=""/>
        <dsp:cNvSpPr/>
      </dsp:nvSpPr>
      <dsp:spPr>
        <a:xfrm>
          <a:off x="450007" y="4054420"/>
          <a:ext cx="818195" cy="81819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64117A-F16C-4225-80A3-0B270F71E2F7}">
      <dsp:nvSpPr>
        <dsp:cNvPr id="0" name=""/>
        <dsp:cNvSpPr/>
      </dsp:nvSpPr>
      <dsp:spPr>
        <a:xfrm>
          <a:off x="1718209" y="3719703"/>
          <a:ext cx="2810811" cy="1487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441" tIns="157441" rIns="157441" bIns="15744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Instead, try:</a:t>
          </a:r>
        </a:p>
      </dsp:txBody>
      <dsp:txXfrm>
        <a:off x="1718209" y="3719703"/>
        <a:ext cx="2810811" cy="1487627"/>
      </dsp:txXfrm>
    </dsp:sp>
    <dsp:sp modelId="{EDF02E3C-09AB-4B88-AF18-C6C905C12E76}">
      <dsp:nvSpPr>
        <dsp:cNvPr id="0" name=""/>
        <dsp:cNvSpPr/>
      </dsp:nvSpPr>
      <dsp:spPr>
        <a:xfrm>
          <a:off x="4529021" y="3719703"/>
          <a:ext cx="1717226" cy="1487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441" tIns="157441" rIns="157441" bIns="157441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Narrative writing guidance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Grade on completed essay</a:t>
          </a:r>
        </a:p>
      </dsp:txBody>
      <dsp:txXfrm>
        <a:off x="4529021" y="3719703"/>
        <a:ext cx="1717226" cy="14876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AED8E5B-0D98-4FE1-9B26-D1041E3A89F9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CD-DA3A-463F-AFEF-A68838A6859B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A925-E007-46C2-84AB-35EE10DCAD39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2DCB-466C-4061-8D51-D3254DD77FA1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642357F-39F6-401C-9FF8-3072724998F3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09B-D413-414E-B13F-B1984CD8FF65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992-55E7-4B2D-A6F1-8C9243CBFE1B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110-BAA6-4256-A2E5-BB66A47D2616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892-3343-4E4E-B81B-70A099359AD2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2F85-D33A-46AF-9088-5A7400C1018E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EB3A624-F501-46A9-B8CA-4949E24E27C8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C4D3C1-679D-44D8-8A9C-D402CE4EF569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mailto:Melody.Montgomery@cobbk12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Jayla_Smith@gmail.com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60A23-8CB6-4CAA-B35D-B37E5E79E6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guide to email etiquette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300E68-A5B9-4DDC-BF77-306BE7DDEF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American Literature</a:t>
            </a:r>
          </a:p>
        </p:txBody>
      </p:sp>
    </p:spTree>
    <p:extLst>
      <p:ext uri="{BB962C8B-B14F-4D97-AF65-F5344CB8AC3E}">
        <p14:creationId xmlns:p14="http://schemas.microsoft.com/office/powerpoint/2010/main" val="3774698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499DDB0-F27A-44CC-8E62-15E86AF9E0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0811" y="403509"/>
            <a:ext cx="4087368" cy="6050982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EE385A-60E6-4BAE-91D4-2459A5DCC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68575"/>
            <a:ext cx="3765200" cy="5457366"/>
          </a:xfrm>
        </p:spPr>
        <p:txBody>
          <a:bodyPr>
            <a:normAutofit/>
          </a:bodyPr>
          <a:lstStyle/>
          <a:p>
            <a:pPr algn="ctr"/>
            <a:r>
              <a:rPr lang="en-US" sz="4400">
                <a:solidFill>
                  <a:schemeClr val="bg1"/>
                </a:solidFill>
              </a:rPr>
              <a:t>Some helpful tips, cntd.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8C7F3-2D0A-435B-ACC0-24E81A166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anchor="ctr">
            <a:normAutofit/>
          </a:bodyPr>
          <a:lstStyle/>
          <a:p>
            <a:r>
              <a:rPr lang="en-US" dirty="0"/>
              <a:t>Find an easy-to-read font </a:t>
            </a:r>
          </a:p>
          <a:p>
            <a:pPr lvl="1"/>
            <a:r>
              <a:rPr lang="en-US" dirty="0"/>
              <a:t>Times New Roman, Arial, etc.</a:t>
            </a:r>
          </a:p>
          <a:p>
            <a:pPr lvl="1"/>
            <a:r>
              <a:rPr lang="en-US" dirty="0"/>
              <a:t>Do not change your font within your text</a:t>
            </a:r>
          </a:p>
          <a:p>
            <a:pPr lvl="1"/>
            <a:r>
              <a:rPr lang="en-US" dirty="0"/>
              <a:t>Stick with darker font colors as well (</a:t>
            </a:r>
            <a:r>
              <a:rPr lang="en-US" dirty="0" err="1"/>
              <a:t>neons</a:t>
            </a:r>
            <a:r>
              <a:rPr lang="en-US" dirty="0"/>
              <a:t> are great, but not for professional emails)</a:t>
            </a:r>
          </a:p>
        </p:txBody>
      </p:sp>
    </p:spTree>
    <p:extLst>
      <p:ext uri="{BB962C8B-B14F-4D97-AF65-F5344CB8AC3E}">
        <p14:creationId xmlns:p14="http://schemas.microsoft.com/office/powerpoint/2010/main" val="15244230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B287BE99-CF65-4EE8-8332-D9F672A6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655C88-DA55-4341-9B8C-855814A4F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763" y="381001"/>
            <a:ext cx="6281928" cy="960120"/>
          </a:xfrm>
        </p:spPr>
        <p:txBody>
          <a:bodyPr>
            <a:normAutofit/>
          </a:bodyPr>
          <a:lstStyle/>
          <a:p>
            <a:r>
              <a:rPr lang="en-US" dirty="0"/>
              <a:t>Let’s practice!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C8C0D-85A4-48FE-AF42-4DE27DD0E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763" y="1341121"/>
            <a:ext cx="7112621" cy="513587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Send an email to </a:t>
            </a:r>
            <a:r>
              <a:rPr lang="en-US" sz="2000" dirty="0">
                <a:hlinkClick r:id="rId2"/>
              </a:rPr>
              <a:t>Melody.Montgomery@cobbk12.org</a:t>
            </a:r>
            <a:r>
              <a:rPr lang="en-US" sz="2000" dirty="0"/>
              <a:t> about the past two lessons. 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Talk about an issue you had, something about which you were confused, etc.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Remember to stay away from accusations!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Your email should include a Subject Line, greeting, body, and closing. 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It is VERY important that you review this PowerPoint before you write your email.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It will be located in the “Lesson Resources” tab in the Digital Session. 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This is what you should be doing with the remainder of your class time today or tomorrow. 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As always, please let me know if you have any questions. 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11B26C9-F720-4D4A-B62E-B3A3BAD9E3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0763" y="381000"/>
            <a:ext cx="7112621" cy="608956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5512104-9A82-4865-BA19-8E759F17B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7370" y="0"/>
            <a:ext cx="435463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Practice Makes BETTER | Etsy">
            <a:extLst>
              <a:ext uri="{FF2B5EF4-FFF2-40B4-BE49-F238E27FC236}">
                <a16:creationId xmlns:a16="http://schemas.microsoft.com/office/drawing/2014/main" id="{A197EC8C-1E88-4BC7-A406-8C9922F5D6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22002" y="1545552"/>
            <a:ext cx="3385366" cy="337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1791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52070-43C0-4E1D-AEBD-3DCBEF931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r>
              <a:rPr lang="en-US" dirty="0"/>
              <a:t>Firstly,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444E5-7297-45C6-8256-F79D53876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6485467" cy="3931920"/>
          </a:xfrm>
        </p:spPr>
        <p:txBody>
          <a:bodyPr>
            <a:normAutofit/>
          </a:bodyPr>
          <a:lstStyle/>
          <a:p>
            <a:r>
              <a:rPr lang="en-US" sz="2400" dirty="0"/>
              <a:t>We know this semester will involve more emails than normal</a:t>
            </a:r>
          </a:p>
          <a:p>
            <a:r>
              <a:rPr lang="en-US" sz="2400" dirty="0"/>
              <a:t>This is a skill that can use for the rest of your life!</a:t>
            </a:r>
          </a:p>
          <a:p>
            <a:pPr lvl="1"/>
            <a:r>
              <a:rPr lang="en-US" sz="2400" dirty="0"/>
              <a:t>College professors/faculty</a:t>
            </a:r>
          </a:p>
          <a:p>
            <a:pPr lvl="1"/>
            <a:r>
              <a:rPr lang="en-US" sz="2400" dirty="0"/>
              <a:t>Employers</a:t>
            </a:r>
          </a:p>
          <a:p>
            <a:pPr lvl="1"/>
            <a:r>
              <a:rPr lang="en-US" sz="2400" dirty="0"/>
              <a:t>Clients</a:t>
            </a:r>
          </a:p>
          <a:p>
            <a:pPr lvl="1"/>
            <a:r>
              <a:rPr lang="en-US" sz="2400" dirty="0"/>
              <a:t>Co-workers</a:t>
            </a:r>
          </a:p>
        </p:txBody>
      </p:sp>
      <p:pic>
        <p:nvPicPr>
          <p:cNvPr id="1026" name="Picture 2" descr="Your Guide to Email Etiquette - The Business Backer">
            <a:extLst>
              <a:ext uri="{FF2B5EF4-FFF2-40B4-BE49-F238E27FC236}">
                <a16:creationId xmlns:a16="http://schemas.microsoft.com/office/drawing/2014/main" id="{F9C17E99-E963-4E9C-B921-A2C66000C6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19" r="31606"/>
          <a:stretch/>
        </p:blipFill>
        <p:spPr bwMode="auto">
          <a:xfrm>
            <a:off x="8020571" y="2161488"/>
            <a:ext cx="3019646" cy="3632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4389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E003F430-6DA1-4C31-B567-401C192D6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960A2D-E264-48CB-8166-9D9C96895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7874" y="892120"/>
            <a:ext cx="5447250" cy="1645920"/>
          </a:xfrm>
        </p:spPr>
        <p:txBody>
          <a:bodyPr>
            <a:normAutofit/>
          </a:bodyPr>
          <a:lstStyle/>
          <a:p>
            <a:r>
              <a:rPr lang="en-US" dirty="0"/>
              <a:t>Your email address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E713B2D-1C66-4B85-BD1F-351F501E74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526142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66E709A-705C-40C3-8417-20BC933315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8" y="643464"/>
            <a:ext cx="3969458" cy="5571072"/>
          </a:xfrm>
          <a:prstGeom prst="rect">
            <a:avLst/>
          </a:prstGeom>
          <a:solidFill>
            <a:schemeClr val="tx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F868D0B-2066-4D6B-A89C-735A2B9715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9883" y="806751"/>
            <a:ext cx="3616369" cy="5244498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pic>
        <p:nvPicPr>
          <p:cNvPr id="4" name="Picture 4" descr="Email Address Clip Art, PNG, 1200x900px, Email, Animation, Area, Brand,  Electric Blue Download Free">
            <a:extLst>
              <a:ext uri="{FF2B5EF4-FFF2-40B4-BE49-F238E27FC236}">
                <a16:creationId xmlns:a16="http://schemas.microsoft.com/office/drawing/2014/main" id="{10ED9523-3BEF-40C6-8D78-9BC6157A6C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2181" y="2316019"/>
            <a:ext cx="2971773" cy="2225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61843-9ED8-444E-81D2-8824E2C5C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7873" y="2679192"/>
            <a:ext cx="5447251" cy="353534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If necessary, have two different email accounts</a:t>
            </a:r>
          </a:p>
          <a:p>
            <a:pPr lvl="1"/>
            <a:r>
              <a:rPr lang="en-US" dirty="0"/>
              <a:t>Consider using one “professional” email account, and one for promotions/spam</a:t>
            </a:r>
          </a:p>
          <a:p>
            <a:r>
              <a:rPr lang="en-US" dirty="0"/>
              <a:t>Recipients should know (or, at least get an idea of) who is on the other end of the communication just by looking at your address</a:t>
            </a:r>
          </a:p>
          <a:p>
            <a:r>
              <a:rPr lang="en-US" dirty="0"/>
              <a:t>A good email address: </a:t>
            </a:r>
            <a:r>
              <a:rPr lang="en-US" dirty="0">
                <a:hlinkClick r:id="rId3"/>
              </a:rPr>
              <a:t>Jayla_Smith@gmail.com</a:t>
            </a:r>
            <a:endParaRPr lang="en-US" dirty="0"/>
          </a:p>
          <a:p>
            <a:r>
              <a:rPr lang="en-US" dirty="0"/>
              <a:t>A not-so-good email address: videogamefanatic3487290@yahoo.com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AC8C792-3485-421F-9D24-DEB6708D7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13402" y="381000"/>
            <a:ext cx="6187172" cy="6096802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4704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B57E5DB9-047E-4B99-96C4-E508AF14CA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E56C4C32-613C-4BB8-9DBD-314668DFA2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78373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ED145C-CF7C-4925-9336-0B6B556D9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442" y="689472"/>
            <a:ext cx="3765200" cy="5479056"/>
          </a:xfrm>
        </p:spPr>
        <p:txBody>
          <a:bodyPr>
            <a:normAutofit/>
          </a:bodyPr>
          <a:lstStyle/>
          <a:p>
            <a:pPr algn="ctr"/>
            <a:r>
              <a:rPr lang="en-US"/>
              <a:t>The Subject Line</a:t>
            </a: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55973FA6-2A55-4BD8-A266-8F0F39355C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7837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0603E208-0E85-407C-BA70-E240C887EF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9311172"/>
              </p:ext>
            </p:extLst>
          </p:nvPr>
        </p:nvGraphicFramePr>
        <p:xfrm>
          <a:off x="5138058" y="800947"/>
          <a:ext cx="6246248" cy="5207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7442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740A66F-3ADD-4839-8B09-009CB85FD1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7DC2E2C-0686-4A5F-ACCB-AD01FD9EF9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55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FE8120-EFF9-493B-A20E-42EF05D1F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642593"/>
            <a:ext cx="6281928" cy="1744183"/>
          </a:xfrm>
        </p:spPr>
        <p:txBody>
          <a:bodyPr>
            <a:normAutofit/>
          </a:bodyPr>
          <a:lstStyle/>
          <a:p>
            <a:r>
              <a:rPr lang="en-US" dirty="0"/>
              <a:t>The greeting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47CF5-688B-43C7-AD90-BA676FE68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80" y="2386584"/>
            <a:ext cx="6281928" cy="3648456"/>
          </a:xfrm>
        </p:spPr>
        <p:txBody>
          <a:bodyPr>
            <a:normAutofit/>
          </a:bodyPr>
          <a:lstStyle/>
          <a:p>
            <a:r>
              <a:rPr lang="en-US" sz="2400" dirty="0"/>
              <a:t>A greeting is not optional!</a:t>
            </a:r>
          </a:p>
          <a:p>
            <a:r>
              <a:rPr lang="en-US" sz="2400" dirty="0"/>
              <a:t>Keep your greeting formal</a:t>
            </a:r>
          </a:p>
          <a:p>
            <a:pPr lvl="1"/>
            <a:r>
              <a:rPr lang="en-US" sz="2400" dirty="0"/>
              <a:t>Some options may include:</a:t>
            </a:r>
          </a:p>
          <a:p>
            <a:pPr lvl="2"/>
            <a:r>
              <a:rPr lang="en-US" sz="2400" dirty="0"/>
              <a:t>Good morning, recipient’s name, </a:t>
            </a:r>
          </a:p>
          <a:p>
            <a:pPr lvl="2"/>
            <a:r>
              <a:rPr lang="en-US" sz="2400" dirty="0"/>
              <a:t>Good afternoon, recipient’s name, </a:t>
            </a:r>
          </a:p>
          <a:p>
            <a:pPr lvl="2"/>
            <a:r>
              <a:rPr lang="en-US" sz="2400" dirty="0"/>
              <a:t>Good evening, recipient’s name, </a:t>
            </a:r>
          </a:p>
          <a:p>
            <a:pPr lvl="2"/>
            <a:r>
              <a:rPr lang="en-US" sz="2400" dirty="0"/>
              <a:t>Recipient’s name, </a:t>
            </a:r>
          </a:p>
          <a:p>
            <a:endParaRPr lang="en-US" dirty="0"/>
          </a:p>
        </p:txBody>
      </p:sp>
      <p:pic>
        <p:nvPicPr>
          <p:cNvPr id="3074" name="Picture 2" descr="How to Write an Email Greeting and Email Sign-Off | Robert Half">
            <a:extLst>
              <a:ext uri="{FF2B5EF4-FFF2-40B4-BE49-F238E27FC236}">
                <a16:creationId xmlns:a16="http://schemas.microsoft.com/office/drawing/2014/main" id="{1708091E-5B8A-4AAF-887B-195E881F89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61" r="14603"/>
          <a:stretch/>
        </p:blipFill>
        <p:spPr bwMode="auto">
          <a:xfrm>
            <a:off x="8013033" y="10"/>
            <a:ext cx="4178968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4693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D456C-EBC4-490D-8C26-B627C314F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6E11E-9D70-4AD1-BD4A-FD67F8D9A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299" y="2103120"/>
            <a:ext cx="11229975" cy="3931920"/>
          </a:xfrm>
        </p:spPr>
        <p:txBody>
          <a:bodyPr/>
          <a:lstStyle/>
          <a:p>
            <a:r>
              <a:rPr lang="en-US" dirty="0"/>
              <a:t>Get to the point</a:t>
            </a:r>
          </a:p>
          <a:p>
            <a:pPr lvl="1"/>
            <a:r>
              <a:rPr lang="en-US" dirty="0"/>
              <a:t>Be concise while still using complete sentences</a:t>
            </a:r>
          </a:p>
          <a:p>
            <a:r>
              <a:rPr lang="en-US" dirty="0"/>
              <a:t>Proofread, proofread, proofread, proofread…</a:t>
            </a:r>
          </a:p>
          <a:p>
            <a:pPr lvl="1"/>
            <a:r>
              <a:rPr lang="en-US" dirty="0"/>
              <a:t>Capitalize “I”s, make sure you use the correct there/their/they’re and your/you’re</a:t>
            </a:r>
          </a:p>
          <a:p>
            <a:pPr lvl="1"/>
            <a:r>
              <a:rPr lang="en-US" dirty="0"/>
              <a:t>If you’re unsure if something is grammatically correct, re-word it until you feel confident</a:t>
            </a:r>
          </a:p>
          <a:p>
            <a:r>
              <a:rPr lang="en-US" dirty="0"/>
              <a:t>Remember you’re being professional, so jargon and “text lingo” is inappropriate</a:t>
            </a:r>
          </a:p>
          <a:p>
            <a:r>
              <a:rPr lang="en-US" dirty="0"/>
              <a:t>Be sure to consider your audience</a:t>
            </a:r>
          </a:p>
          <a:p>
            <a:pPr lvl="1"/>
            <a:r>
              <a:rPr lang="en-US" dirty="0"/>
              <a:t>If you’re emailing a potential future employer whom you’ve never met, you definitely need to stay formal. That means no humor, and again, proofread!</a:t>
            </a:r>
          </a:p>
          <a:p>
            <a:pPr lvl="1"/>
            <a:r>
              <a:rPr lang="en-US" dirty="0"/>
              <a:t>If you’re emailing a co-worker or another student, you can be less formal, but that doesn’t mean you don’t have to proofread. </a:t>
            </a:r>
          </a:p>
        </p:txBody>
      </p:sp>
      <p:pic>
        <p:nvPicPr>
          <p:cNvPr id="4098" name="Picture 2" descr="Get to the points! How to create bullet points in a UILabel | Arter  Kirkwood &amp; Associates">
            <a:extLst>
              <a:ext uri="{FF2B5EF4-FFF2-40B4-BE49-F238E27FC236}">
                <a16:creationId xmlns:a16="http://schemas.microsoft.com/office/drawing/2014/main" id="{38FDF073-548F-4D51-9AC2-FB30AFE1C1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307" y="662914"/>
            <a:ext cx="5702087" cy="21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602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EA0B76B-7793-4346-AAF3-0BEC24E54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122" name="Picture 2" descr="Leaving for a competitor? Onboarding new employees? Avoid accusations of  trade secret theft | TechCrunch">
            <a:extLst>
              <a:ext uri="{FF2B5EF4-FFF2-40B4-BE49-F238E27FC236}">
                <a16:creationId xmlns:a16="http://schemas.microsoft.com/office/drawing/2014/main" id="{D8ACD0A5-24F9-4876-91F0-2D8E8499A3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17" r="19895"/>
          <a:stretch/>
        </p:blipFill>
        <p:spPr bwMode="auto">
          <a:xfrm>
            <a:off x="2" y="10"/>
            <a:ext cx="4079708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FDCC942F-4DE8-44CA-B824-B58DB17514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6625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FC7345-26E4-4E60-BB07-A32DAD824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192" y="642593"/>
            <a:ext cx="6280826" cy="1746504"/>
          </a:xfrm>
        </p:spPr>
        <p:txBody>
          <a:bodyPr>
            <a:normAutofit/>
          </a:bodyPr>
          <a:lstStyle/>
          <a:p>
            <a:r>
              <a:rPr lang="en-US" dirty="0"/>
              <a:t>The body, </a:t>
            </a:r>
            <a:r>
              <a:rPr lang="en-US" dirty="0" err="1"/>
              <a:t>cntd</a:t>
            </a:r>
            <a:r>
              <a:rPr lang="en-US" dirty="0"/>
              <a:t>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0D165-D232-48F3-AE27-093331987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6624" y="2386584"/>
            <a:ext cx="7226896" cy="4096512"/>
          </a:xfrm>
        </p:spPr>
        <p:txBody>
          <a:bodyPr>
            <a:normAutofit/>
          </a:bodyPr>
          <a:lstStyle/>
          <a:p>
            <a:r>
              <a:rPr lang="en-US" dirty="0"/>
              <a:t>Avoid accusations such as:</a:t>
            </a:r>
          </a:p>
          <a:p>
            <a:pPr lvl="1"/>
            <a:r>
              <a:rPr lang="en-US" dirty="0"/>
              <a:t>“You never got back to me earlier, so…”</a:t>
            </a:r>
          </a:p>
          <a:p>
            <a:pPr lvl="1"/>
            <a:r>
              <a:rPr lang="en-US" dirty="0"/>
              <a:t>“You put in a 55 for my grade and that’s not right.”</a:t>
            </a:r>
          </a:p>
          <a:p>
            <a:pPr lvl="1"/>
            <a:r>
              <a:rPr lang="en-US" dirty="0"/>
              <a:t>“You didn’t put in this grade and I know I turned it in.”</a:t>
            </a:r>
          </a:p>
          <a:p>
            <a:pPr lvl="2"/>
            <a:r>
              <a:rPr lang="en-US" dirty="0"/>
              <a:t>Instead, try:</a:t>
            </a:r>
          </a:p>
          <a:p>
            <a:pPr lvl="3"/>
            <a:r>
              <a:rPr lang="en-US" dirty="0"/>
              <a:t>“I wanted to follow up regarding my last email.”</a:t>
            </a:r>
          </a:p>
          <a:p>
            <a:pPr lvl="3"/>
            <a:r>
              <a:rPr lang="en-US" dirty="0"/>
              <a:t>“Would you mind breaking down the grade I received on this assignment?”</a:t>
            </a:r>
          </a:p>
          <a:p>
            <a:pPr lvl="3"/>
            <a:r>
              <a:rPr lang="en-US" dirty="0"/>
              <a:t>“I don’t see a grade in the gradebook for this assignment, so I’m attaching it in this email to make sure you received it.”</a:t>
            </a:r>
          </a:p>
          <a:p>
            <a:pPr lvl="1"/>
            <a:r>
              <a:rPr lang="en-US" dirty="0"/>
              <a:t>We all know everyone can experience technical difficulties at times, so please be mindful of that</a:t>
            </a:r>
          </a:p>
        </p:txBody>
      </p:sp>
    </p:spTree>
    <p:extLst>
      <p:ext uri="{BB962C8B-B14F-4D97-AF65-F5344CB8AC3E}">
        <p14:creationId xmlns:p14="http://schemas.microsoft.com/office/powerpoint/2010/main" val="2256312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D7474D6-D12E-45CA-A354-84ECA62C56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8FE568-550E-4930-9BF5-879562DA3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6137" y="727626"/>
            <a:ext cx="4602152" cy="1718225"/>
          </a:xfrm>
        </p:spPr>
        <p:txBody>
          <a:bodyPr>
            <a:normAutofit/>
          </a:bodyPr>
          <a:lstStyle/>
          <a:p>
            <a:r>
              <a:rPr lang="en-US" dirty="0"/>
              <a:t>The Closing/</a:t>
            </a:r>
            <a:br>
              <a:rPr lang="en-US" dirty="0"/>
            </a:br>
            <a:r>
              <a:rPr lang="en-US" dirty="0"/>
              <a:t>Signature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07327CB-FFE1-473C-9250-7A02C83B33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63443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861E25C-125D-41D9-A67D-F660868631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9" y="640080"/>
            <a:ext cx="5056652" cy="5577840"/>
          </a:xfrm>
          <a:prstGeom prst="rect">
            <a:avLst/>
          </a:prstGeom>
          <a:solidFill>
            <a:schemeClr val="tx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CC0A6138-0D4A-492A-BCC9-B54BFB7E49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4720" y="809471"/>
            <a:ext cx="4713890" cy="5239058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pic>
        <p:nvPicPr>
          <p:cNvPr id="6146" name="Picture 2" descr="Forget &quot;Best&quot; or &quot;Sincerely,&quot; This Email Closing Gets the Most Replies |  Boomerang: Email Productivity">
            <a:extLst>
              <a:ext uri="{FF2B5EF4-FFF2-40B4-BE49-F238E27FC236}">
                <a16:creationId xmlns:a16="http://schemas.microsoft.com/office/drawing/2014/main" id="{BD4440DE-A821-4B61-86AD-D756207DC6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5772" y="2363294"/>
            <a:ext cx="4091786" cy="2131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5B4F1-2CB1-48A4-99A8-090A3F36D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2365" y="2445850"/>
            <a:ext cx="5117780" cy="3934629"/>
          </a:xfrm>
        </p:spPr>
        <p:txBody>
          <a:bodyPr>
            <a:normAutofit/>
          </a:bodyPr>
          <a:lstStyle/>
          <a:p>
            <a:r>
              <a:rPr lang="en-US" dirty="0"/>
              <a:t>This is where you can briefly sum up your requests, or wish the recipient well. </a:t>
            </a:r>
          </a:p>
          <a:p>
            <a:r>
              <a:rPr lang="en-US" dirty="0"/>
              <a:t>Some examples may include:</a:t>
            </a:r>
          </a:p>
          <a:p>
            <a:pPr lvl="1"/>
            <a:r>
              <a:rPr lang="en-US" dirty="0"/>
              <a:t>I look forward to hearing from you,</a:t>
            </a:r>
          </a:p>
          <a:p>
            <a:pPr lvl="1"/>
            <a:r>
              <a:rPr lang="en-US" dirty="0"/>
              <a:t>Have a great weekend, </a:t>
            </a:r>
          </a:p>
          <a:p>
            <a:pPr lvl="1"/>
            <a:r>
              <a:rPr lang="en-US" dirty="0"/>
              <a:t>See you soon, </a:t>
            </a:r>
          </a:p>
          <a:p>
            <a:pPr lvl="1"/>
            <a:r>
              <a:rPr lang="en-US" dirty="0"/>
              <a:t>Thank you for your time, </a:t>
            </a:r>
          </a:p>
          <a:p>
            <a:r>
              <a:rPr lang="en-US" dirty="0"/>
              <a:t>The last thing to appear on an email should be your signature</a:t>
            </a:r>
          </a:p>
          <a:p>
            <a:pPr lvl="1"/>
            <a:r>
              <a:rPr lang="en-US" dirty="0"/>
              <a:t>First and last name</a:t>
            </a:r>
          </a:p>
          <a:p>
            <a:pPr lvl="1"/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963F5873-E56D-4836-8C82-DC56E6309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02365" y="374904"/>
            <a:ext cx="5117780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2674024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rgbClr val="B1DDFF"/>
              </a:gs>
              <a:gs pos="100000">
                <a:srgbClr val="CDE9FF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FB29C5-9E32-4F49-A689-B10EE31E5B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noFill/>
          <a:ln w="6350" cap="sq" cmpd="sng" algn="ctr">
            <a:solidFill>
              <a:schemeClr val="tx2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106B2B-882F-466D-A391-0201F24FF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Some helpful tips: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0578C-FFBB-4D5A-A116-858FAC045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626840"/>
            <a:ext cx="7245103" cy="313177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Don’t respond to an email if you’re angry or in a hurry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Remember that most work places have a policy where they can read all your emails (just something to consider…)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It’s okay to follow up with someone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Many people receive numerous emails every day and it’s easy to lose track. If you haven’t heard back from your recipient in two BUSINESS/WORKING days, go ahead and send a follow-up</a:t>
            </a:r>
          </a:p>
          <a:p>
            <a:pPr lvl="1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4839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</TotalTime>
  <Words>752</Words>
  <Application>Microsoft Office PowerPoint</Application>
  <PresentationFormat>Widescreen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Savon</vt:lpstr>
      <vt:lpstr>A guide to email etiquette</vt:lpstr>
      <vt:lpstr>Firstly, </vt:lpstr>
      <vt:lpstr>Your email address</vt:lpstr>
      <vt:lpstr>The Subject Line</vt:lpstr>
      <vt:lpstr>The greeting</vt:lpstr>
      <vt:lpstr>The Body</vt:lpstr>
      <vt:lpstr>The body, cntd. </vt:lpstr>
      <vt:lpstr>The Closing/ Signature</vt:lpstr>
      <vt:lpstr>Some helpful tips:</vt:lpstr>
      <vt:lpstr>Some helpful tips, cntd. </vt:lpstr>
      <vt:lpstr>Let’s practice!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guide to email etiquette</dc:title>
  <dc:creator>Melody Montgomery</dc:creator>
  <cp:lastModifiedBy>Melody Montgomery</cp:lastModifiedBy>
  <cp:revision>2</cp:revision>
  <dcterms:created xsi:type="dcterms:W3CDTF">2020-08-17T15:55:29Z</dcterms:created>
  <dcterms:modified xsi:type="dcterms:W3CDTF">2020-08-18T11:50:07Z</dcterms:modified>
</cp:coreProperties>
</file>