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3228-1F8A-4C76-8EA2-BE167CC96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A guide to narrative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F7A90-E0FF-4CE8-A912-ECB514A3D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8/1/19</a:t>
            </a:r>
          </a:p>
        </p:txBody>
      </p:sp>
    </p:spTree>
    <p:extLst>
      <p:ext uri="{BB962C8B-B14F-4D97-AF65-F5344CB8AC3E}">
        <p14:creationId xmlns:p14="http://schemas.microsoft.com/office/powerpoint/2010/main" val="293154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4A01-37B4-4673-AC64-255C2950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3C1DD-A77B-4682-A4CF-D29B5D253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33500"/>
            <a:ext cx="10616472" cy="5142115"/>
          </a:xfrm>
        </p:spPr>
        <p:txBody>
          <a:bodyPr>
            <a:normAutofit/>
          </a:bodyPr>
          <a:lstStyle/>
          <a:p>
            <a:r>
              <a:rPr lang="en-US" dirty="0"/>
              <a:t>Compose a one page narrative essay describing the best day of your life. Be sure to include the various elements of narrative writing that we have discussed. </a:t>
            </a:r>
          </a:p>
          <a:p>
            <a:r>
              <a:rPr lang="en-US" dirty="0"/>
              <a:t>I ALWAYS prefer that writing assignments be typed. If this is absolutely not possible, you may write it, but please make sure you don’t rush. If I can’t read it, you will receive a zero. </a:t>
            </a:r>
          </a:p>
          <a:p>
            <a:r>
              <a:rPr lang="en-US" dirty="0"/>
              <a:t>If you type it, you may double space, but do not use anything larger than 12 </a:t>
            </a:r>
            <a:r>
              <a:rPr lang="en-US" dirty="0" err="1"/>
              <a:t>pt</a:t>
            </a:r>
            <a:r>
              <a:rPr lang="en-US" dirty="0"/>
              <a:t> font. </a:t>
            </a:r>
          </a:p>
          <a:p>
            <a:r>
              <a:rPr lang="en-US" dirty="0"/>
              <a:t>Do not double space if you are handwriting. </a:t>
            </a:r>
          </a:p>
          <a:p>
            <a:r>
              <a:rPr lang="en-US" dirty="0"/>
              <a:t>Remember to use an MLA heading. 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Teacher’s name</a:t>
            </a:r>
          </a:p>
          <a:p>
            <a:pPr lvl="1"/>
            <a:r>
              <a:rPr lang="en-US" dirty="0"/>
              <a:t>Class</a:t>
            </a:r>
          </a:p>
          <a:p>
            <a:pPr lvl="1"/>
            <a:r>
              <a:rPr lang="en-US" dirty="0"/>
              <a:t>Date</a:t>
            </a:r>
          </a:p>
          <a:p>
            <a:r>
              <a:rPr lang="en-US" dirty="0"/>
              <a:t>I’ll share my example first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1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ory">
            <a:extLst>
              <a:ext uri="{FF2B5EF4-FFF2-40B4-BE49-F238E27FC236}">
                <a16:creationId xmlns:a16="http://schemas.microsoft.com/office/drawing/2014/main" id="{0B9D47E2-BB28-4531-91F2-BFC3A46858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r="10030" b="-2"/>
          <a:stretch/>
        </p:blipFill>
        <p:spPr bwMode="auto">
          <a:xfrm>
            <a:off x="6780581" y="1595120"/>
            <a:ext cx="4854823" cy="450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8">
            <a:extLst>
              <a:ext uri="{FF2B5EF4-FFF2-40B4-BE49-F238E27FC236}">
                <a16:creationId xmlns:a16="http://schemas.microsoft.com/office/drawing/2014/main" id="{438E2B1E-5364-451C-8B5F-2D1BFF5A6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05C62C-3211-489C-870D-399FA9EA2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What is a narrative?</a:t>
            </a: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0D3B0D10-EF29-472A-8E3D-EBEDDD162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F846A-16BB-47E4-BBE7-34F1C37C7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8400"/>
            <a:ext cx="6015897" cy="5496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Tells a story</a:t>
            </a:r>
          </a:p>
          <a:p>
            <a:pPr>
              <a:lnSpc>
                <a:spcPct val="100000"/>
              </a:lnSpc>
            </a:pPr>
            <a:r>
              <a:rPr lang="en-US" dirty="0"/>
              <a:t>MOST of the time it is categorized as fiction.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What is the difference between fiction and non-fiction?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What would be an example of non-fiction that is also narrative?</a:t>
            </a:r>
          </a:p>
          <a:p>
            <a:pPr>
              <a:lnSpc>
                <a:spcPct val="100000"/>
              </a:lnSpc>
            </a:pPr>
            <a:r>
              <a:rPr lang="en-US" dirty="0"/>
              <a:t>Must include the following: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Characters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Plot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Conflict 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Setting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Dialogue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Imagery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Point of View</a:t>
            </a:r>
          </a:p>
          <a:p>
            <a:pPr lvl="1">
              <a:lnSpc>
                <a:spcPct val="100000"/>
              </a:lnSpc>
            </a:pPr>
            <a:endParaRPr lang="en-US" sz="13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4FF49E3-3CF7-467D-BE04-86D18D249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147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72">
            <a:extLst>
              <a:ext uri="{FF2B5EF4-FFF2-40B4-BE49-F238E27FC236}">
                <a16:creationId xmlns:a16="http://schemas.microsoft.com/office/drawing/2014/main" id="{5356B7AC-8991-4B6B-92E2-9EBB80DBB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55" name="Freeform: Shape 74">
            <a:extLst>
              <a:ext uri="{FF2B5EF4-FFF2-40B4-BE49-F238E27FC236}">
                <a16:creationId xmlns:a16="http://schemas.microsoft.com/office/drawing/2014/main" id="{A8AFFF25-F4D6-4BBC-841D-3B3014ED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15684" y="0"/>
            <a:ext cx="5676316" cy="6858000"/>
          </a:xfrm>
          <a:custGeom>
            <a:avLst/>
            <a:gdLst>
              <a:gd name="connsiteX0" fmla="*/ 0 w 5676316"/>
              <a:gd name="connsiteY0" fmla="*/ 0 h 6858000"/>
              <a:gd name="connsiteX1" fmla="*/ 5676316 w 5676316"/>
              <a:gd name="connsiteY1" fmla="*/ 0 h 6858000"/>
              <a:gd name="connsiteX2" fmla="*/ 5676316 w 5676316"/>
              <a:gd name="connsiteY2" fmla="*/ 6858000 h 6858000"/>
              <a:gd name="connsiteX3" fmla="*/ 0 w 5676316"/>
              <a:gd name="connsiteY3" fmla="*/ 6858000 h 6858000"/>
              <a:gd name="connsiteX4" fmla="*/ 4763 w 5676316"/>
              <a:gd name="connsiteY4" fmla="*/ 6791325 h 6858000"/>
              <a:gd name="connsiteX5" fmla="*/ 12700 w 5676316"/>
              <a:gd name="connsiteY5" fmla="*/ 6735762 h 6858000"/>
              <a:gd name="connsiteX6" fmla="*/ 22225 w 5676316"/>
              <a:gd name="connsiteY6" fmla="*/ 6683375 h 6858000"/>
              <a:gd name="connsiteX7" fmla="*/ 38100 w 5676316"/>
              <a:gd name="connsiteY7" fmla="*/ 6640512 h 6858000"/>
              <a:gd name="connsiteX8" fmla="*/ 53975 w 5676316"/>
              <a:gd name="connsiteY8" fmla="*/ 6597650 h 6858000"/>
              <a:gd name="connsiteX9" fmla="*/ 73025 w 5676316"/>
              <a:gd name="connsiteY9" fmla="*/ 6561137 h 6858000"/>
              <a:gd name="connsiteX10" fmla="*/ 92075 w 5676316"/>
              <a:gd name="connsiteY10" fmla="*/ 6523037 h 6858000"/>
              <a:gd name="connsiteX11" fmla="*/ 109538 w 5676316"/>
              <a:gd name="connsiteY11" fmla="*/ 6488112 h 6858000"/>
              <a:gd name="connsiteX12" fmla="*/ 127000 w 5676316"/>
              <a:gd name="connsiteY12" fmla="*/ 6448425 h 6858000"/>
              <a:gd name="connsiteX13" fmla="*/ 142875 w 5676316"/>
              <a:gd name="connsiteY13" fmla="*/ 6407150 h 6858000"/>
              <a:gd name="connsiteX14" fmla="*/ 157163 w 5676316"/>
              <a:gd name="connsiteY14" fmla="*/ 6361112 h 6858000"/>
              <a:gd name="connsiteX15" fmla="*/ 168275 w 5676316"/>
              <a:gd name="connsiteY15" fmla="*/ 6311900 h 6858000"/>
              <a:gd name="connsiteX16" fmla="*/ 176213 w 5676316"/>
              <a:gd name="connsiteY16" fmla="*/ 6251575 h 6858000"/>
              <a:gd name="connsiteX17" fmla="*/ 179388 w 5676316"/>
              <a:gd name="connsiteY17" fmla="*/ 6183312 h 6858000"/>
              <a:gd name="connsiteX18" fmla="*/ 176213 w 5676316"/>
              <a:gd name="connsiteY18" fmla="*/ 6113462 h 6858000"/>
              <a:gd name="connsiteX19" fmla="*/ 168275 w 5676316"/>
              <a:gd name="connsiteY19" fmla="*/ 6056312 h 6858000"/>
              <a:gd name="connsiteX20" fmla="*/ 157163 w 5676316"/>
              <a:gd name="connsiteY20" fmla="*/ 6003925 h 6858000"/>
              <a:gd name="connsiteX21" fmla="*/ 142875 w 5676316"/>
              <a:gd name="connsiteY21" fmla="*/ 5956300 h 6858000"/>
              <a:gd name="connsiteX22" fmla="*/ 127000 w 5676316"/>
              <a:gd name="connsiteY22" fmla="*/ 5915025 h 6858000"/>
              <a:gd name="connsiteX23" fmla="*/ 107950 w 5676316"/>
              <a:gd name="connsiteY23" fmla="*/ 5876925 h 6858000"/>
              <a:gd name="connsiteX24" fmla="*/ 88900 w 5676316"/>
              <a:gd name="connsiteY24" fmla="*/ 5840412 h 6858000"/>
              <a:gd name="connsiteX25" fmla="*/ 69850 w 5676316"/>
              <a:gd name="connsiteY25" fmla="*/ 5802312 h 6858000"/>
              <a:gd name="connsiteX26" fmla="*/ 52388 w 5676316"/>
              <a:gd name="connsiteY26" fmla="*/ 5762625 h 6858000"/>
              <a:gd name="connsiteX27" fmla="*/ 34925 w 5676316"/>
              <a:gd name="connsiteY27" fmla="*/ 5721350 h 6858000"/>
              <a:gd name="connsiteX28" fmla="*/ 20638 w 5676316"/>
              <a:gd name="connsiteY28" fmla="*/ 5675312 h 6858000"/>
              <a:gd name="connsiteX29" fmla="*/ 11113 w 5676316"/>
              <a:gd name="connsiteY29" fmla="*/ 5622925 h 6858000"/>
              <a:gd name="connsiteX30" fmla="*/ 1588 w 5676316"/>
              <a:gd name="connsiteY30" fmla="*/ 5562600 h 6858000"/>
              <a:gd name="connsiteX31" fmla="*/ 0 w 5676316"/>
              <a:gd name="connsiteY31" fmla="*/ 5494337 h 6858000"/>
              <a:gd name="connsiteX32" fmla="*/ 1588 w 5676316"/>
              <a:gd name="connsiteY32" fmla="*/ 5426075 h 6858000"/>
              <a:gd name="connsiteX33" fmla="*/ 11113 w 5676316"/>
              <a:gd name="connsiteY33" fmla="*/ 5365750 h 6858000"/>
              <a:gd name="connsiteX34" fmla="*/ 20638 w 5676316"/>
              <a:gd name="connsiteY34" fmla="*/ 5313362 h 6858000"/>
              <a:gd name="connsiteX35" fmla="*/ 34925 w 5676316"/>
              <a:gd name="connsiteY35" fmla="*/ 5268912 h 6858000"/>
              <a:gd name="connsiteX36" fmla="*/ 52388 w 5676316"/>
              <a:gd name="connsiteY36" fmla="*/ 5226050 h 6858000"/>
              <a:gd name="connsiteX37" fmla="*/ 69850 w 5676316"/>
              <a:gd name="connsiteY37" fmla="*/ 5186362 h 6858000"/>
              <a:gd name="connsiteX38" fmla="*/ 88900 w 5676316"/>
              <a:gd name="connsiteY38" fmla="*/ 5149850 h 6858000"/>
              <a:gd name="connsiteX39" fmla="*/ 107950 w 5676316"/>
              <a:gd name="connsiteY39" fmla="*/ 5114925 h 6858000"/>
              <a:gd name="connsiteX40" fmla="*/ 127000 w 5676316"/>
              <a:gd name="connsiteY40" fmla="*/ 5075237 h 6858000"/>
              <a:gd name="connsiteX41" fmla="*/ 142875 w 5676316"/>
              <a:gd name="connsiteY41" fmla="*/ 5033962 h 6858000"/>
              <a:gd name="connsiteX42" fmla="*/ 157163 w 5676316"/>
              <a:gd name="connsiteY42" fmla="*/ 4987925 h 6858000"/>
              <a:gd name="connsiteX43" fmla="*/ 168275 w 5676316"/>
              <a:gd name="connsiteY43" fmla="*/ 4935537 h 6858000"/>
              <a:gd name="connsiteX44" fmla="*/ 176213 w 5676316"/>
              <a:gd name="connsiteY44" fmla="*/ 4875212 h 6858000"/>
              <a:gd name="connsiteX45" fmla="*/ 179388 w 5676316"/>
              <a:gd name="connsiteY45" fmla="*/ 4806950 h 6858000"/>
              <a:gd name="connsiteX46" fmla="*/ 176213 w 5676316"/>
              <a:gd name="connsiteY46" fmla="*/ 4738687 h 6858000"/>
              <a:gd name="connsiteX47" fmla="*/ 168275 w 5676316"/>
              <a:gd name="connsiteY47" fmla="*/ 4678362 h 6858000"/>
              <a:gd name="connsiteX48" fmla="*/ 157163 w 5676316"/>
              <a:gd name="connsiteY48" fmla="*/ 4625975 h 6858000"/>
              <a:gd name="connsiteX49" fmla="*/ 142875 w 5676316"/>
              <a:gd name="connsiteY49" fmla="*/ 4579937 h 6858000"/>
              <a:gd name="connsiteX50" fmla="*/ 127000 w 5676316"/>
              <a:gd name="connsiteY50" fmla="*/ 4537075 h 6858000"/>
              <a:gd name="connsiteX51" fmla="*/ 107950 w 5676316"/>
              <a:gd name="connsiteY51" fmla="*/ 4498975 h 6858000"/>
              <a:gd name="connsiteX52" fmla="*/ 69850 w 5676316"/>
              <a:gd name="connsiteY52" fmla="*/ 4424362 h 6858000"/>
              <a:gd name="connsiteX53" fmla="*/ 52388 w 5676316"/>
              <a:gd name="connsiteY53" fmla="*/ 4386262 h 6858000"/>
              <a:gd name="connsiteX54" fmla="*/ 34925 w 5676316"/>
              <a:gd name="connsiteY54" fmla="*/ 4343400 h 6858000"/>
              <a:gd name="connsiteX55" fmla="*/ 20638 w 5676316"/>
              <a:gd name="connsiteY55" fmla="*/ 4297362 h 6858000"/>
              <a:gd name="connsiteX56" fmla="*/ 11113 w 5676316"/>
              <a:gd name="connsiteY56" fmla="*/ 4244975 h 6858000"/>
              <a:gd name="connsiteX57" fmla="*/ 1588 w 5676316"/>
              <a:gd name="connsiteY57" fmla="*/ 4186237 h 6858000"/>
              <a:gd name="connsiteX58" fmla="*/ 0 w 5676316"/>
              <a:gd name="connsiteY58" fmla="*/ 4116387 h 6858000"/>
              <a:gd name="connsiteX59" fmla="*/ 1588 w 5676316"/>
              <a:gd name="connsiteY59" fmla="*/ 4048125 h 6858000"/>
              <a:gd name="connsiteX60" fmla="*/ 11113 w 5676316"/>
              <a:gd name="connsiteY60" fmla="*/ 3987800 h 6858000"/>
              <a:gd name="connsiteX61" fmla="*/ 20638 w 5676316"/>
              <a:gd name="connsiteY61" fmla="*/ 3935412 h 6858000"/>
              <a:gd name="connsiteX62" fmla="*/ 34925 w 5676316"/>
              <a:gd name="connsiteY62" fmla="*/ 3890962 h 6858000"/>
              <a:gd name="connsiteX63" fmla="*/ 52388 w 5676316"/>
              <a:gd name="connsiteY63" fmla="*/ 3848100 h 6858000"/>
              <a:gd name="connsiteX64" fmla="*/ 69850 w 5676316"/>
              <a:gd name="connsiteY64" fmla="*/ 3811587 h 6858000"/>
              <a:gd name="connsiteX65" fmla="*/ 107950 w 5676316"/>
              <a:gd name="connsiteY65" fmla="*/ 3736975 h 6858000"/>
              <a:gd name="connsiteX66" fmla="*/ 127000 w 5676316"/>
              <a:gd name="connsiteY66" fmla="*/ 3697287 h 6858000"/>
              <a:gd name="connsiteX67" fmla="*/ 142875 w 5676316"/>
              <a:gd name="connsiteY67" fmla="*/ 3656012 h 6858000"/>
              <a:gd name="connsiteX68" fmla="*/ 157163 w 5676316"/>
              <a:gd name="connsiteY68" fmla="*/ 3609975 h 6858000"/>
              <a:gd name="connsiteX69" fmla="*/ 168275 w 5676316"/>
              <a:gd name="connsiteY69" fmla="*/ 3557587 h 6858000"/>
              <a:gd name="connsiteX70" fmla="*/ 176213 w 5676316"/>
              <a:gd name="connsiteY70" fmla="*/ 3497262 h 6858000"/>
              <a:gd name="connsiteX71" fmla="*/ 179388 w 5676316"/>
              <a:gd name="connsiteY71" fmla="*/ 3427412 h 6858000"/>
              <a:gd name="connsiteX72" fmla="*/ 176213 w 5676316"/>
              <a:gd name="connsiteY72" fmla="*/ 3360737 h 6858000"/>
              <a:gd name="connsiteX73" fmla="*/ 168275 w 5676316"/>
              <a:gd name="connsiteY73" fmla="*/ 3300412 h 6858000"/>
              <a:gd name="connsiteX74" fmla="*/ 157163 w 5676316"/>
              <a:gd name="connsiteY74" fmla="*/ 3248025 h 6858000"/>
              <a:gd name="connsiteX75" fmla="*/ 142875 w 5676316"/>
              <a:gd name="connsiteY75" fmla="*/ 3201987 h 6858000"/>
              <a:gd name="connsiteX76" fmla="*/ 127000 w 5676316"/>
              <a:gd name="connsiteY76" fmla="*/ 3160712 h 6858000"/>
              <a:gd name="connsiteX77" fmla="*/ 107950 w 5676316"/>
              <a:gd name="connsiteY77" fmla="*/ 3121025 h 6858000"/>
              <a:gd name="connsiteX78" fmla="*/ 88900 w 5676316"/>
              <a:gd name="connsiteY78" fmla="*/ 3084512 h 6858000"/>
              <a:gd name="connsiteX79" fmla="*/ 69850 w 5676316"/>
              <a:gd name="connsiteY79" fmla="*/ 3046412 h 6858000"/>
              <a:gd name="connsiteX80" fmla="*/ 52388 w 5676316"/>
              <a:gd name="connsiteY80" fmla="*/ 3009900 h 6858000"/>
              <a:gd name="connsiteX81" fmla="*/ 34925 w 5676316"/>
              <a:gd name="connsiteY81" fmla="*/ 2967037 h 6858000"/>
              <a:gd name="connsiteX82" fmla="*/ 20638 w 5676316"/>
              <a:gd name="connsiteY82" fmla="*/ 2922587 h 6858000"/>
              <a:gd name="connsiteX83" fmla="*/ 11113 w 5676316"/>
              <a:gd name="connsiteY83" fmla="*/ 2868612 h 6858000"/>
              <a:gd name="connsiteX84" fmla="*/ 1588 w 5676316"/>
              <a:gd name="connsiteY84" fmla="*/ 2809875 h 6858000"/>
              <a:gd name="connsiteX85" fmla="*/ 0 w 5676316"/>
              <a:gd name="connsiteY85" fmla="*/ 2741612 h 6858000"/>
              <a:gd name="connsiteX86" fmla="*/ 1588 w 5676316"/>
              <a:gd name="connsiteY86" fmla="*/ 2671762 h 6858000"/>
              <a:gd name="connsiteX87" fmla="*/ 11113 w 5676316"/>
              <a:gd name="connsiteY87" fmla="*/ 2613025 h 6858000"/>
              <a:gd name="connsiteX88" fmla="*/ 20638 w 5676316"/>
              <a:gd name="connsiteY88" fmla="*/ 2560637 h 6858000"/>
              <a:gd name="connsiteX89" fmla="*/ 34925 w 5676316"/>
              <a:gd name="connsiteY89" fmla="*/ 2513012 h 6858000"/>
              <a:gd name="connsiteX90" fmla="*/ 52388 w 5676316"/>
              <a:gd name="connsiteY90" fmla="*/ 2471737 h 6858000"/>
              <a:gd name="connsiteX91" fmla="*/ 69850 w 5676316"/>
              <a:gd name="connsiteY91" fmla="*/ 2433637 h 6858000"/>
              <a:gd name="connsiteX92" fmla="*/ 88900 w 5676316"/>
              <a:gd name="connsiteY92" fmla="*/ 2395537 h 6858000"/>
              <a:gd name="connsiteX93" fmla="*/ 107950 w 5676316"/>
              <a:gd name="connsiteY93" fmla="*/ 2359025 h 6858000"/>
              <a:gd name="connsiteX94" fmla="*/ 127000 w 5676316"/>
              <a:gd name="connsiteY94" fmla="*/ 2319337 h 6858000"/>
              <a:gd name="connsiteX95" fmla="*/ 142875 w 5676316"/>
              <a:gd name="connsiteY95" fmla="*/ 2278062 h 6858000"/>
              <a:gd name="connsiteX96" fmla="*/ 157163 w 5676316"/>
              <a:gd name="connsiteY96" fmla="*/ 2232025 h 6858000"/>
              <a:gd name="connsiteX97" fmla="*/ 168275 w 5676316"/>
              <a:gd name="connsiteY97" fmla="*/ 2179637 h 6858000"/>
              <a:gd name="connsiteX98" fmla="*/ 176213 w 5676316"/>
              <a:gd name="connsiteY98" fmla="*/ 2119312 h 6858000"/>
              <a:gd name="connsiteX99" fmla="*/ 179388 w 5676316"/>
              <a:gd name="connsiteY99" fmla="*/ 2051050 h 6858000"/>
              <a:gd name="connsiteX100" fmla="*/ 176213 w 5676316"/>
              <a:gd name="connsiteY100" fmla="*/ 1982787 h 6858000"/>
              <a:gd name="connsiteX101" fmla="*/ 168275 w 5676316"/>
              <a:gd name="connsiteY101" fmla="*/ 1922462 h 6858000"/>
              <a:gd name="connsiteX102" fmla="*/ 157163 w 5676316"/>
              <a:gd name="connsiteY102" fmla="*/ 1870075 h 6858000"/>
              <a:gd name="connsiteX103" fmla="*/ 142875 w 5676316"/>
              <a:gd name="connsiteY103" fmla="*/ 1824037 h 6858000"/>
              <a:gd name="connsiteX104" fmla="*/ 127000 w 5676316"/>
              <a:gd name="connsiteY104" fmla="*/ 1782762 h 6858000"/>
              <a:gd name="connsiteX105" fmla="*/ 107950 w 5676316"/>
              <a:gd name="connsiteY105" fmla="*/ 1743075 h 6858000"/>
              <a:gd name="connsiteX106" fmla="*/ 88900 w 5676316"/>
              <a:gd name="connsiteY106" fmla="*/ 1708150 h 6858000"/>
              <a:gd name="connsiteX107" fmla="*/ 69850 w 5676316"/>
              <a:gd name="connsiteY107" fmla="*/ 1671637 h 6858000"/>
              <a:gd name="connsiteX108" fmla="*/ 52388 w 5676316"/>
              <a:gd name="connsiteY108" fmla="*/ 1631950 h 6858000"/>
              <a:gd name="connsiteX109" fmla="*/ 34925 w 5676316"/>
              <a:gd name="connsiteY109" fmla="*/ 1589087 h 6858000"/>
              <a:gd name="connsiteX110" fmla="*/ 20638 w 5676316"/>
              <a:gd name="connsiteY110" fmla="*/ 1544637 h 6858000"/>
              <a:gd name="connsiteX111" fmla="*/ 11113 w 5676316"/>
              <a:gd name="connsiteY111" fmla="*/ 1492250 h 6858000"/>
              <a:gd name="connsiteX112" fmla="*/ 1588 w 5676316"/>
              <a:gd name="connsiteY112" fmla="*/ 1431925 h 6858000"/>
              <a:gd name="connsiteX113" fmla="*/ 0 w 5676316"/>
              <a:gd name="connsiteY113" fmla="*/ 1363662 h 6858000"/>
              <a:gd name="connsiteX114" fmla="*/ 1588 w 5676316"/>
              <a:gd name="connsiteY114" fmla="*/ 1295400 h 6858000"/>
              <a:gd name="connsiteX115" fmla="*/ 11113 w 5676316"/>
              <a:gd name="connsiteY115" fmla="*/ 1235075 h 6858000"/>
              <a:gd name="connsiteX116" fmla="*/ 20638 w 5676316"/>
              <a:gd name="connsiteY116" fmla="*/ 1182687 h 6858000"/>
              <a:gd name="connsiteX117" fmla="*/ 34925 w 5676316"/>
              <a:gd name="connsiteY117" fmla="*/ 1136650 h 6858000"/>
              <a:gd name="connsiteX118" fmla="*/ 52388 w 5676316"/>
              <a:gd name="connsiteY118" fmla="*/ 1095375 h 6858000"/>
              <a:gd name="connsiteX119" fmla="*/ 69850 w 5676316"/>
              <a:gd name="connsiteY119" fmla="*/ 1055687 h 6858000"/>
              <a:gd name="connsiteX120" fmla="*/ 88900 w 5676316"/>
              <a:gd name="connsiteY120" fmla="*/ 1017587 h 6858000"/>
              <a:gd name="connsiteX121" fmla="*/ 107950 w 5676316"/>
              <a:gd name="connsiteY121" fmla="*/ 981075 h 6858000"/>
              <a:gd name="connsiteX122" fmla="*/ 127000 w 5676316"/>
              <a:gd name="connsiteY122" fmla="*/ 942975 h 6858000"/>
              <a:gd name="connsiteX123" fmla="*/ 142875 w 5676316"/>
              <a:gd name="connsiteY123" fmla="*/ 901700 h 6858000"/>
              <a:gd name="connsiteX124" fmla="*/ 157163 w 5676316"/>
              <a:gd name="connsiteY124" fmla="*/ 854075 h 6858000"/>
              <a:gd name="connsiteX125" fmla="*/ 168275 w 5676316"/>
              <a:gd name="connsiteY125" fmla="*/ 801687 h 6858000"/>
              <a:gd name="connsiteX126" fmla="*/ 176213 w 5676316"/>
              <a:gd name="connsiteY126" fmla="*/ 744537 h 6858000"/>
              <a:gd name="connsiteX127" fmla="*/ 179388 w 5676316"/>
              <a:gd name="connsiteY127" fmla="*/ 673100 h 6858000"/>
              <a:gd name="connsiteX128" fmla="*/ 176213 w 5676316"/>
              <a:gd name="connsiteY128" fmla="*/ 606425 h 6858000"/>
              <a:gd name="connsiteX129" fmla="*/ 168275 w 5676316"/>
              <a:gd name="connsiteY129" fmla="*/ 546100 h 6858000"/>
              <a:gd name="connsiteX130" fmla="*/ 157163 w 5676316"/>
              <a:gd name="connsiteY130" fmla="*/ 496887 h 6858000"/>
              <a:gd name="connsiteX131" fmla="*/ 142875 w 5676316"/>
              <a:gd name="connsiteY131" fmla="*/ 450850 h 6858000"/>
              <a:gd name="connsiteX132" fmla="*/ 127000 w 5676316"/>
              <a:gd name="connsiteY132" fmla="*/ 409575 h 6858000"/>
              <a:gd name="connsiteX133" fmla="*/ 109538 w 5676316"/>
              <a:gd name="connsiteY133" fmla="*/ 369887 h 6858000"/>
              <a:gd name="connsiteX134" fmla="*/ 92075 w 5676316"/>
              <a:gd name="connsiteY134" fmla="*/ 334962 h 6858000"/>
              <a:gd name="connsiteX135" fmla="*/ 73025 w 5676316"/>
              <a:gd name="connsiteY135" fmla="*/ 296862 h 6858000"/>
              <a:gd name="connsiteX136" fmla="*/ 53975 w 5676316"/>
              <a:gd name="connsiteY136" fmla="*/ 260350 h 6858000"/>
              <a:gd name="connsiteX137" fmla="*/ 38100 w 5676316"/>
              <a:gd name="connsiteY137" fmla="*/ 217487 h 6858000"/>
              <a:gd name="connsiteX138" fmla="*/ 22225 w 5676316"/>
              <a:gd name="connsiteY138" fmla="*/ 174625 h 6858000"/>
              <a:gd name="connsiteX139" fmla="*/ 12700 w 5676316"/>
              <a:gd name="connsiteY139" fmla="*/ 122237 h 6858000"/>
              <a:gd name="connsiteX140" fmla="*/ 4763 w 5676316"/>
              <a:gd name="connsiteY140" fmla="*/ 66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5676316" h="6858000">
                <a:moveTo>
                  <a:pt x="0" y="0"/>
                </a:moveTo>
                <a:lnTo>
                  <a:pt x="5676316" y="0"/>
                </a:lnTo>
                <a:lnTo>
                  <a:pt x="5676316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201E6-61EE-4F20-B0B7-6874B93B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798" y="132081"/>
            <a:ext cx="4593772" cy="1821185"/>
          </a:xfrm>
        </p:spPr>
        <p:txBody>
          <a:bodyPr anchor="ctr">
            <a:normAutofit/>
          </a:bodyPr>
          <a:lstStyle/>
          <a:p>
            <a:r>
              <a:rPr lang="en-US" sz="4000" dirty="0"/>
              <a:t>characters</a:t>
            </a:r>
          </a:p>
        </p:txBody>
      </p:sp>
      <p:pic>
        <p:nvPicPr>
          <p:cNvPr id="2050" name="Picture 2" descr="Image result for protagonist vs antagonist examples from movies">
            <a:extLst>
              <a:ext uri="{FF2B5EF4-FFF2-40B4-BE49-F238E27FC236}">
                <a16:creationId xmlns:a16="http://schemas.microsoft.com/office/drawing/2014/main" id="{6D19A573-2BAF-46CB-A1EC-C9C255BE0A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5" r="-1" b="1303"/>
          <a:stretch/>
        </p:blipFill>
        <p:spPr bwMode="auto">
          <a:xfrm>
            <a:off x="20" y="10"/>
            <a:ext cx="6577170" cy="3383270"/>
          </a:xfrm>
          <a:custGeom>
            <a:avLst/>
            <a:gdLst>
              <a:gd name="connsiteX0" fmla="*/ 0 w 6577190"/>
              <a:gd name="connsiteY0" fmla="*/ 0 h 3383280"/>
              <a:gd name="connsiteX1" fmla="*/ 6397802 w 6577190"/>
              <a:gd name="connsiteY1" fmla="*/ 0 h 3383280"/>
              <a:gd name="connsiteX2" fmla="*/ 6402565 w 6577190"/>
              <a:gd name="connsiteY2" fmla="*/ 66675 h 3383280"/>
              <a:gd name="connsiteX3" fmla="*/ 6410502 w 6577190"/>
              <a:gd name="connsiteY3" fmla="*/ 122237 h 3383280"/>
              <a:gd name="connsiteX4" fmla="*/ 6420027 w 6577190"/>
              <a:gd name="connsiteY4" fmla="*/ 174625 h 3383280"/>
              <a:gd name="connsiteX5" fmla="*/ 6435902 w 6577190"/>
              <a:gd name="connsiteY5" fmla="*/ 217487 h 3383280"/>
              <a:gd name="connsiteX6" fmla="*/ 6451777 w 6577190"/>
              <a:gd name="connsiteY6" fmla="*/ 260350 h 3383280"/>
              <a:gd name="connsiteX7" fmla="*/ 6470827 w 6577190"/>
              <a:gd name="connsiteY7" fmla="*/ 296862 h 3383280"/>
              <a:gd name="connsiteX8" fmla="*/ 6489877 w 6577190"/>
              <a:gd name="connsiteY8" fmla="*/ 334962 h 3383280"/>
              <a:gd name="connsiteX9" fmla="*/ 6507340 w 6577190"/>
              <a:gd name="connsiteY9" fmla="*/ 369887 h 3383280"/>
              <a:gd name="connsiteX10" fmla="*/ 6524802 w 6577190"/>
              <a:gd name="connsiteY10" fmla="*/ 409575 h 3383280"/>
              <a:gd name="connsiteX11" fmla="*/ 6540677 w 6577190"/>
              <a:gd name="connsiteY11" fmla="*/ 450850 h 3383280"/>
              <a:gd name="connsiteX12" fmla="*/ 6554965 w 6577190"/>
              <a:gd name="connsiteY12" fmla="*/ 496887 h 3383280"/>
              <a:gd name="connsiteX13" fmla="*/ 6566077 w 6577190"/>
              <a:gd name="connsiteY13" fmla="*/ 546100 h 3383280"/>
              <a:gd name="connsiteX14" fmla="*/ 6574015 w 6577190"/>
              <a:gd name="connsiteY14" fmla="*/ 606425 h 3383280"/>
              <a:gd name="connsiteX15" fmla="*/ 6577190 w 6577190"/>
              <a:gd name="connsiteY15" fmla="*/ 673100 h 3383280"/>
              <a:gd name="connsiteX16" fmla="*/ 6574015 w 6577190"/>
              <a:gd name="connsiteY16" fmla="*/ 744537 h 3383280"/>
              <a:gd name="connsiteX17" fmla="*/ 6566077 w 6577190"/>
              <a:gd name="connsiteY17" fmla="*/ 801687 h 3383280"/>
              <a:gd name="connsiteX18" fmla="*/ 6554965 w 6577190"/>
              <a:gd name="connsiteY18" fmla="*/ 854075 h 3383280"/>
              <a:gd name="connsiteX19" fmla="*/ 6540677 w 6577190"/>
              <a:gd name="connsiteY19" fmla="*/ 901700 h 3383280"/>
              <a:gd name="connsiteX20" fmla="*/ 6524802 w 6577190"/>
              <a:gd name="connsiteY20" fmla="*/ 942975 h 3383280"/>
              <a:gd name="connsiteX21" fmla="*/ 6505752 w 6577190"/>
              <a:gd name="connsiteY21" fmla="*/ 981075 h 3383280"/>
              <a:gd name="connsiteX22" fmla="*/ 6486702 w 6577190"/>
              <a:gd name="connsiteY22" fmla="*/ 1017587 h 3383280"/>
              <a:gd name="connsiteX23" fmla="*/ 6467652 w 6577190"/>
              <a:gd name="connsiteY23" fmla="*/ 1055687 h 3383280"/>
              <a:gd name="connsiteX24" fmla="*/ 6450190 w 6577190"/>
              <a:gd name="connsiteY24" fmla="*/ 1095375 h 3383280"/>
              <a:gd name="connsiteX25" fmla="*/ 6432727 w 6577190"/>
              <a:gd name="connsiteY25" fmla="*/ 1136650 h 3383280"/>
              <a:gd name="connsiteX26" fmla="*/ 6418440 w 6577190"/>
              <a:gd name="connsiteY26" fmla="*/ 1182687 h 3383280"/>
              <a:gd name="connsiteX27" fmla="*/ 6408915 w 6577190"/>
              <a:gd name="connsiteY27" fmla="*/ 1235075 h 3383280"/>
              <a:gd name="connsiteX28" fmla="*/ 6399390 w 6577190"/>
              <a:gd name="connsiteY28" fmla="*/ 1295400 h 3383280"/>
              <a:gd name="connsiteX29" fmla="*/ 6397802 w 6577190"/>
              <a:gd name="connsiteY29" fmla="*/ 1363662 h 3383280"/>
              <a:gd name="connsiteX30" fmla="*/ 6399390 w 6577190"/>
              <a:gd name="connsiteY30" fmla="*/ 1431925 h 3383280"/>
              <a:gd name="connsiteX31" fmla="*/ 6408915 w 6577190"/>
              <a:gd name="connsiteY31" fmla="*/ 1492250 h 3383280"/>
              <a:gd name="connsiteX32" fmla="*/ 6418440 w 6577190"/>
              <a:gd name="connsiteY32" fmla="*/ 1544637 h 3383280"/>
              <a:gd name="connsiteX33" fmla="*/ 6432727 w 6577190"/>
              <a:gd name="connsiteY33" fmla="*/ 1589087 h 3383280"/>
              <a:gd name="connsiteX34" fmla="*/ 6450190 w 6577190"/>
              <a:gd name="connsiteY34" fmla="*/ 1631950 h 3383280"/>
              <a:gd name="connsiteX35" fmla="*/ 6467652 w 6577190"/>
              <a:gd name="connsiteY35" fmla="*/ 1671637 h 3383280"/>
              <a:gd name="connsiteX36" fmla="*/ 6486702 w 6577190"/>
              <a:gd name="connsiteY36" fmla="*/ 1708150 h 3383280"/>
              <a:gd name="connsiteX37" fmla="*/ 6505752 w 6577190"/>
              <a:gd name="connsiteY37" fmla="*/ 1743075 h 3383280"/>
              <a:gd name="connsiteX38" fmla="*/ 6524802 w 6577190"/>
              <a:gd name="connsiteY38" fmla="*/ 1782762 h 3383280"/>
              <a:gd name="connsiteX39" fmla="*/ 6540677 w 6577190"/>
              <a:gd name="connsiteY39" fmla="*/ 1824037 h 3383280"/>
              <a:gd name="connsiteX40" fmla="*/ 6554965 w 6577190"/>
              <a:gd name="connsiteY40" fmla="*/ 1870075 h 3383280"/>
              <a:gd name="connsiteX41" fmla="*/ 6566077 w 6577190"/>
              <a:gd name="connsiteY41" fmla="*/ 1922462 h 3383280"/>
              <a:gd name="connsiteX42" fmla="*/ 6574015 w 6577190"/>
              <a:gd name="connsiteY42" fmla="*/ 1982787 h 3383280"/>
              <a:gd name="connsiteX43" fmla="*/ 6577190 w 6577190"/>
              <a:gd name="connsiteY43" fmla="*/ 2051050 h 3383280"/>
              <a:gd name="connsiteX44" fmla="*/ 6574015 w 6577190"/>
              <a:gd name="connsiteY44" fmla="*/ 2119312 h 3383280"/>
              <a:gd name="connsiteX45" fmla="*/ 6566077 w 6577190"/>
              <a:gd name="connsiteY45" fmla="*/ 2179637 h 3383280"/>
              <a:gd name="connsiteX46" fmla="*/ 6554965 w 6577190"/>
              <a:gd name="connsiteY46" fmla="*/ 2232025 h 3383280"/>
              <a:gd name="connsiteX47" fmla="*/ 6540677 w 6577190"/>
              <a:gd name="connsiteY47" fmla="*/ 2278062 h 3383280"/>
              <a:gd name="connsiteX48" fmla="*/ 6524802 w 6577190"/>
              <a:gd name="connsiteY48" fmla="*/ 2319337 h 3383280"/>
              <a:gd name="connsiteX49" fmla="*/ 6505752 w 6577190"/>
              <a:gd name="connsiteY49" fmla="*/ 2359025 h 3383280"/>
              <a:gd name="connsiteX50" fmla="*/ 6486702 w 6577190"/>
              <a:gd name="connsiteY50" fmla="*/ 2395537 h 3383280"/>
              <a:gd name="connsiteX51" fmla="*/ 6467652 w 6577190"/>
              <a:gd name="connsiteY51" fmla="*/ 2433637 h 3383280"/>
              <a:gd name="connsiteX52" fmla="*/ 6450190 w 6577190"/>
              <a:gd name="connsiteY52" fmla="*/ 2471737 h 3383280"/>
              <a:gd name="connsiteX53" fmla="*/ 6432727 w 6577190"/>
              <a:gd name="connsiteY53" fmla="*/ 2513012 h 3383280"/>
              <a:gd name="connsiteX54" fmla="*/ 6418440 w 6577190"/>
              <a:gd name="connsiteY54" fmla="*/ 2560637 h 3383280"/>
              <a:gd name="connsiteX55" fmla="*/ 6408915 w 6577190"/>
              <a:gd name="connsiteY55" fmla="*/ 2613025 h 3383280"/>
              <a:gd name="connsiteX56" fmla="*/ 6399390 w 6577190"/>
              <a:gd name="connsiteY56" fmla="*/ 2671762 h 3383280"/>
              <a:gd name="connsiteX57" fmla="*/ 6397802 w 6577190"/>
              <a:gd name="connsiteY57" fmla="*/ 2741612 h 3383280"/>
              <a:gd name="connsiteX58" fmla="*/ 6399390 w 6577190"/>
              <a:gd name="connsiteY58" fmla="*/ 2809875 h 3383280"/>
              <a:gd name="connsiteX59" fmla="*/ 6408915 w 6577190"/>
              <a:gd name="connsiteY59" fmla="*/ 2868612 h 3383280"/>
              <a:gd name="connsiteX60" fmla="*/ 6418440 w 6577190"/>
              <a:gd name="connsiteY60" fmla="*/ 2922587 h 3383280"/>
              <a:gd name="connsiteX61" fmla="*/ 6432727 w 6577190"/>
              <a:gd name="connsiteY61" fmla="*/ 2967037 h 3383280"/>
              <a:gd name="connsiteX62" fmla="*/ 6450190 w 6577190"/>
              <a:gd name="connsiteY62" fmla="*/ 3009900 h 3383280"/>
              <a:gd name="connsiteX63" fmla="*/ 6467652 w 6577190"/>
              <a:gd name="connsiteY63" fmla="*/ 3046412 h 3383280"/>
              <a:gd name="connsiteX64" fmla="*/ 6486702 w 6577190"/>
              <a:gd name="connsiteY64" fmla="*/ 3084512 h 3383280"/>
              <a:gd name="connsiteX65" fmla="*/ 6505752 w 6577190"/>
              <a:gd name="connsiteY65" fmla="*/ 3121025 h 3383280"/>
              <a:gd name="connsiteX66" fmla="*/ 6524802 w 6577190"/>
              <a:gd name="connsiteY66" fmla="*/ 3160712 h 3383280"/>
              <a:gd name="connsiteX67" fmla="*/ 6540677 w 6577190"/>
              <a:gd name="connsiteY67" fmla="*/ 3201987 h 3383280"/>
              <a:gd name="connsiteX68" fmla="*/ 6554965 w 6577190"/>
              <a:gd name="connsiteY68" fmla="*/ 3248025 h 3383280"/>
              <a:gd name="connsiteX69" fmla="*/ 6566077 w 6577190"/>
              <a:gd name="connsiteY69" fmla="*/ 3300412 h 3383280"/>
              <a:gd name="connsiteX70" fmla="*/ 6574015 w 6577190"/>
              <a:gd name="connsiteY70" fmla="*/ 3360737 h 3383280"/>
              <a:gd name="connsiteX71" fmla="*/ 6575089 w 6577190"/>
              <a:gd name="connsiteY71" fmla="*/ 3383280 h 3383280"/>
              <a:gd name="connsiteX72" fmla="*/ 0 w 6577190"/>
              <a:gd name="connsiteY72" fmla="*/ 3383280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577190" h="3383280">
                <a:moveTo>
                  <a:pt x="0" y="0"/>
                </a:moveTo>
                <a:lnTo>
                  <a:pt x="6397802" y="0"/>
                </a:lnTo>
                <a:lnTo>
                  <a:pt x="6402565" y="66675"/>
                </a:lnTo>
                <a:lnTo>
                  <a:pt x="6410502" y="122237"/>
                </a:lnTo>
                <a:lnTo>
                  <a:pt x="6420027" y="174625"/>
                </a:lnTo>
                <a:lnTo>
                  <a:pt x="6435902" y="217487"/>
                </a:lnTo>
                <a:lnTo>
                  <a:pt x="6451777" y="260350"/>
                </a:lnTo>
                <a:lnTo>
                  <a:pt x="6470827" y="296862"/>
                </a:lnTo>
                <a:lnTo>
                  <a:pt x="6489877" y="334962"/>
                </a:lnTo>
                <a:lnTo>
                  <a:pt x="6507340" y="369887"/>
                </a:lnTo>
                <a:lnTo>
                  <a:pt x="6524802" y="409575"/>
                </a:lnTo>
                <a:lnTo>
                  <a:pt x="6540677" y="450850"/>
                </a:lnTo>
                <a:lnTo>
                  <a:pt x="6554965" y="496887"/>
                </a:lnTo>
                <a:lnTo>
                  <a:pt x="6566077" y="546100"/>
                </a:lnTo>
                <a:lnTo>
                  <a:pt x="6574015" y="606425"/>
                </a:lnTo>
                <a:lnTo>
                  <a:pt x="6577190" y="673100"/>
                </a:lnTo>
                <a:lnTo>
                  <a:pt x="6574015" y="744537"/>
                </a:lnTo>
                <a:lnTo>
                  <a:pt x="6566077" y="801687"/>
                </a:lnTo>
                <a:lnTo>
                  <a:pt x="6554965" y="854075"/>
                </a:lnTo>
                <a:lnTo>
                  <a:pt x="6540677" y="901700"/>
                </a:lnTo>
                <a:lnTo>
                  <a:pt x="6524802" y="942975"/>
                </a:lnTo>
                <a:lnTo>
                  <a:pt x="6505752" y="981075"/>
                </a:lnTo>
                <a:lnTo>
                  <a:pt x="6486702" y="1017587"/>
                </a:lnTo>
                <a:lnTo>
                  <a:pt x="6467652" y="1055687"/>
                </a:lnTo>
                <a:lnTo>
                  <a:pt x="6450190" y="1095375"/>
                </a:lnTo>
                <a:lnTo>
                  <a:pt x="6432727" y="1136650"/>
                </a:lnTo>
                <a:lnTo>
                  <a:pt x="6418440" y="1182687"/>
                </a:lnTo>
                <a:lnTo>
                  <a:pt x="6408915" y="1235075"/>
                </a:lnTo>
                <a:lnTo>
                  <a:pt x="6399390" y="1295400"/>
                </a:lnTo>
                <a:lnTo>
                  <a:pt x="6397802" y="1363662"/>
                </a:lnTo>
                <a:lnTo>
                  <a:pt x="6399390" y="1431925"/>
                </a:lnTo>
                <a:lnTo>
                  <a:pt x="6408915" y="1492250"/>
                </a:lnTo>
                <a:lnTo>
                  <a:pt x="6418440" y="1544637"/>
                </a:lnTo>
                <a:lnTo>
                  <a:pt x="6432727" y="1589087"/>
                </a:lnTo>
                <a:lnTo>
                  <a:pt x="6450190" y="1631950"/>
                </a:lnTo>
                <a:lnTo>
                  <a:pt x="6467652" y="1671637"/>
                </a:lnTo>
                <a:lnTo>
                  <a:pt x="6486702" y="1708150"/>
                </a:lnTo>
                <a:lnTo>
                  <a:pt x="6505752" y="1743075"/>
                </a:lnTo>
                <a:lnTo>
                  <a:pt x="6524802" y="1782762"/>
                </a:lnTo>
                <a:lnTo>
                  <a:pt x="6540677" y="1824037"/>
                </a:lnTo>
                <a:lnTo>
                  <a:pt x="6554965" y="1870075"/>
                </a:lnTo>
                <a:lnTo>
                  <a:pt x="6566077" y="1922462"/>
                </a:lnTo>
                <a:lnTo>
                  <a:pt x="6574015" y="1982787"/>
                </a:lnTo>
                <a:lnTo>
                  <a:pt x="6577190" y="2051050"/>
                </a:lnTo>
                <a:lnTo>
                  <a:pt x="6574015" y="2119312"/>
                </a:lnTo>
                <a:lnTo>
                  <a:pt x="6566077" y="2179637"/>
                </a:lnTo>
                <a:lnTo>
                  <a:pt x="6554965" y="2232025"/>
                </a:lnTo>
                <a:lnTo>
                  <a:pt x="6540677" y="2278062"/>
                </a:lnTo>
                <a:lnTo>
                  <a:pt x="6524802" y="2319337"/>
                </a:lnTo>
                <a:lnTo>
                  <a:pt x="6505752" y="2359025"/>
                </a:lnTo>
                <a:lnTo>
                  <a:pt x="6486702" y="2395537"/>
                </a:lnTo>
                <a:lnTo>
                  <a:pt x="6467652" y="2433637"/>
                </a:lnTo>
                <a:lnTo>
                  <a:pt x="6450190" y="2471737"/>
                </a:lnTo>
                <a:lnTo>
                  <a:pt x="6432727" y="2513012"/>
                </a:lnTo>
                <a:lnTo>
                  <a:pt x="6418440" y="2560637"/>
                </a:lnTo>
                <a:lnTo>
                  <a:pt x="6408915" y="2613025"/>
                </a:lnTo>
                <a:lnTo>
                  <a:pt x="6399390" y="2671762"/>
                </a:lnTo>
                <a:lnTo>
                  <a:pt x="6397802" y="2741612"/>
                </a:lnTo>
                <a:lnTo>
                  <a:pt x="6399390" y="2809875"/>
                </a:lnTo>
                <a:lnTo>
                  <a:pt x="6408915" y="2868612"/>
                </a:lnTo>
                <a:lnTo>
                  <a:pt x="6418440" y="2922587"/>
                </a:lnTo>
                <a:lnTo>
                  <a:pt x="6432727" y="2967037"/>
                </a:lnTo>
                <a:lnTo>
                  <a:pt x="6450190" y="3009900"/>
                </a:lnTo>
                <a:lnTo>
                  <a:pt x="6467652" y="3046412"/>
                </a:lnTo>
                <a:lnTo>
                  <a:pt x="6486702" y="3084512"/>
                </a:lnTo>
                <a:lnTo>
                  <a:pt x="6505752" y="3121025"/>
                </a:lnTo>
                <a:lnTo>
                  <a:pt x="6524802" y="3160712"/>
                </a:lnTo>
                <a:lnTo>
                  <a:pt x="6540677" y="3201987"/>
                </a:lnTo>
                <a:lnTo>
                  <a:pt x="6554965" y="3248025"/>
                </a:lnTo>
                <a:lnTo>
                  <a:pt x="6566077" y="3300412"/>
                </a:lnTo>
                <a:lnTo>
                  <a:pt x="6574015" y="3360737"/>
                </a:lnTo>
                <a:lnTo>
                  <a:pt x="6575089" y="3383280"/>
                </a:lnTo>
                <a:lnTo>
                  <a:pt x="0" y="338328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rotagonist vs antagonist examples from movies">
            <a:extLst>
              <a:ext uri="{FF2B5EF4-FFF2-40B4-BE49-F238E27FC236}">
                <a16:creationId xmlns:a16="http://schemas.microsoft.com/office/drawing/2014/main" id="{F552D711-9466-483B-9DC3-CA93AA5DBF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0" r="-1" b="-1"/>
          <a:stretch/>
        </p:blipFill>
        <p:spPr bwMode="auto">
          <a:xfrm>
            <a:off x="20" y="3474720"/>
            <a:ext cx="6577170" cy="3383280"/>
          </a:xfrm>
          <a:custGeom>
            <a:avLst/>
            <a:gdLst>
              <a:gd name="connsiteX0" fmla="*/ 0 w 6577190"/>
              <a:gd name="connsiteY0" fmla="*/ 0 h 3383280"/>
              <a:gd name="connsiteX1" fmla="*/ 6575040 w 6577190"/>
              <a:gd name="connsiteY1" fmla="*/ 0 h 3383280"/>
              <a:gd name="connsiteX2" fmla="*/ 6574015 w 6577190"/>
              <a:gd name="connsiteY2" fmla="*/ 22542 h 3383280"/>
              <a:gd name="connsiteX3" fmla="*/ 6566077 w 6577190"/>
              <a:gd name="connsiteY3" fmla="*/ 82867 h 3383280"/>
              <a:gd name="connsiteX4" fmla="*/ 6554965 w 6577190"/>
              <a:gd name="connsiteY4" fmla="*/ 135255 h 3383280"/>
              <a:gd name="connsiteX5" fmla="*/ 6540677 w 6577190"/>
              <a:gd name="connsiteY5" fmla="*/ 181292 h 3383280"/>
              <a:gd name="connsiteX6" fmla="*/ 6524802 w 6577190"/>
              <a:gd name="connsiteY6" fmla="*/ 222567 h 3383280"/>
              <a:gd name="connsiteX7" fmla="*/ 6505752 w 6577190"/>
              <a:gd name="connsiteY7" fmla="*/ 262255 h 3383280"/>
              <a:gd name="connsiteX8" fmla="*/ 6467652 w 6577190"/>
              <a:gd name="connsiteY8" fmla="*/ 336867 h 3383280"/>
              <a:gd name="connsiteX9" fmla="*/ 6450190 w 6577190"/>
              <a:gd name="connsiteY9" fmla="*/ 373380 h 3383280"/>
              <a:gd name="connsiteX10" fmla="*/ 6432727 w 6577190"/>
              <a:gd name="connsiteY10" fmla="*/ 416242 h 3383280"/>
              <a:gd name="connsiteX11" fmla="*/ 6418440 w 6577190"/>
              <a:gd name="connsiteY11" fmla="*/ 460692 h 3383280"/>
              <a:gd name="connsiteX12" fmla="*/ 6408915 w 6577190"/>
              <a:gd name="connsiteY12" fmla="*/ 513080 h 3383280"/>
              <a:gd name="connsiteX13" fmla="*/ 6399390 w 6577190"/>
              <a:gd name="connsiteY13" fmla="*/ 573405 h 3383280"/>
              <a:gd name="connsiteX14" fmla="*/ 6397802 w 6577190"/>
              <a:gd name="connsiteY14" fmla="*/ 641667 h 3383280"/>
              <a:gd name="connsiteX15" fmla="*/ 6399390 w 6577190"/>
              <a:gd name="connsiteY15" fmla="*/ 711517 h 3383280"/>
              <a:gd name="connsiteX16" fmla="*/ 6408915 w 6577190"/>
              <a:gd name="connsiteY16" fmla="*/ 770255 h 3383280"/>
              <a:gd name="connsiteX17" fmla="*/ 6418440 w 6577190"/>
              <a:gd name="connsiteY17" fmla="*/ 822642 h 3383280"/>
              <a:gd name="connsiteX18" fmla="*/ 6432727 w 6577190"/>
              <a:gd name="connsiteY18" fmla="*/ 868680 h 3383280"/>
              <a:gd name="connsiteX19" fmla="*/ 6450190 w 6577190"/>
              <a:gd name="connsiteY19" fmla="*/ 911542 h 3383280"/>
              <a:gd name="connsiteX20" fmla="*/ 6467652 w 6577190"/>
              <a:gd name="connsiteY20" fmla="*/ 949642 h 3383280"/>
              <a:gd name="connsiteX21" fmla="*/ 6505752 w 6577190"/>
              <a:gd name="connsiteY21" fmla="*/ 1024255 h 3383280"/>
              <a:gd name="connsiteX22" fmla="*/ 6524802 w 6577190"/>
              <a:gd name="connsiteY22" fmla="*/ 1062355 h 3383280"/>
              <a:gd name="connsiteX23" fmla="*/ 6540677 w 6577190"/>
              <a:gd name="connsiteY23" fmla="*/ 1105217 h 3383280"/>
              <a:gd name="connsiteX24" fmla="*/ 6554965 w 6577190"/>
              <a:gd name="connsiteY24" fmla="*/ 1151255 h 3383280"/>
              <a:gd name="connsiteX25" fmla="*/ 6566077 w 6577190"/>
              <a:gd name="connsiteY25" fmla="*/ 1203642 h 3383280"/>
              <a:gd name="connsiteX26" fmla="*/ 6574015 w 6577190"/>
              <a:gd name="connsiteY26" fmla="*/ 1263967 h 3383280"/>
              <a:gd name="connsiteX27" fmla="*/ 6577190 w 6577190"/>
              <a:gd name="connsiteY27" fmla="*/ 1332230 h 3383280"/>
              <a:gd name="connsiteX28" fmla="*/ 6574015 w 6577190"/>
              <a:gd name="connsiteY28" fmla="*/ 1400492 h 3383280"/>
              <a:gd name="connsiteX29" fmla="*/ 6566077 w 6577190"/>
              <a:gd name="connsiteY29" fmla="*/ 1460817 h 3383280"/>
              <a:gd name="connsiteX30" fmla="*/ 6554965 w 6577190"/>
              <a:gd name="connsiteY30" fmla="*/ 1513205 h 3383280"/>
              <a:gd name="connsiteX31" fmla="*/ 6540677 w 6577190"/>
              <a:gd name="connsiteY31" fmla="*/ 1559242 h 3383280"/>
              <a:gd name="connsiteX32" fmla="*/ 6524802 w 6577190"/>
              <a:gd name="connsiteY32" fmla="*/ 1600517 h 3383280"/>
              <a:gd name="connsiteX33" fmla="*/ 6505752 w 6577190"/>
              <a:gd name="connsiteY33" fmla="*/ 1640205 h 3383280"/>
              <a:gd name="connsiteX34" fmla="*/ 6486702 w 6577190"/>
              <a:gd name="connsiteY34" fmla="*/ 1675130 h 3383280"/>
              <a:gd name="connsiteX35" fmla="*/ 6467652 w 6577190"/>
              <a:gd name="connsiteY35" fmla="*/ 1711642 h 3383280"/>
              <a:gd name="connsiteX36" fmla="*/ 6450190 w 6577190"/>
              <a:gd name="connsiteY36" fmla="*/ 1751330 h 3383280"/>
              <a:gd name="connsiteX37" fmla="*/ 6432727 w 6577190"/>
              <a:gd name="connsiteY37" fmla="*/ 1794192 h 3383280"/>
              <a:gd name="connsiteX38" fmla="*/ 6418440 w 6577190"/>
              <a:gd name="connsiteY38" fmla="*/ 1838642 h 3383280"/>
              <a:gd name="connsiteX39" fmla="*/ 6408915 w 6577190"/>
              <a:gd name="connsiteY39" fmla="*/ 1891030 h 3383280"/>
              <a:gd name="connsiteX40" fmla="*/ 6399390 w 6577190"/>
              <a:gd name="connsiteY40" fmla="*/ 1951355 h 3383280"/>
              <a:gd name="connsiteX41" fmla="*/ 6397802 w 6577190"/>
              <a:gd name="connsiteY41" fmla="*/ 2019617 h 3383280"/>
              <a:gd name="connsiteX42" fmla="*/ 6399390 w 6577190"/>
              <a:gd name="connsiteY42" fmla="*/ 2087880 h 3383280"/>
              <a:gd name="connsiteX43" fmla="*/ 6408915 w 6577190"/>
              <a:gd name="connsiteY43" fmla="*/ 2148205 h 3383280"/>
              <a:gd name="connsiteX44" fmla="*/ 6418440 w 6577190"/>
              <a:gd name="connsiteY44" fmla="*/ 2200592 h 3383280"/>
              <a:gd name="connsiteX45" fmla="*/ 6432727 w 6577190"/>
              <a:gd name="connsiteY45" fmla="*/ 2246630 h 3383280"/>
              <a:gd name="connsiteX46" fmla="*/ 6450190 w 6577190"/>
              <a:gd name="connsiteY46" fmla="*/ 2287905 h 3383280"/>
              <a:gd name="connsiteX47" fmla="*/ 6467652 w 6577190"/>
              <a:gd name="connsiteY47" fmla="*/ 2327592 h 3383280"/>
              <a:gd name="connsiteX48" fmla="*/ 6486702 w 6577190"/>
              <a:gd name="connsiteY48" fmla="*/ 2365692 h 3383280"/>
              <a:gd name="connsiteX49" fmla="*/ 6505752 w 6577190"/>
              <a:gd name="connsiteY49" fmla="*/ 2402205 h 3383280"/>
              <a:gd name="connsiteX50" fmla="*/ 6524802 w 6577190"/>
              <a:gd name="connsiteY50" fmla="*/ 2440305 h 3383280"/>
              <a:gd name="connsiteX51" fmla="*/ 6540677 w 6577190"/>
              <a:gd name="connsiteY51" fmla="*/ 2481580 h 3383280"/>
              <a:gd name="connsiteX52" fmla="*/ 6554965 w 6577190"/>
              <a:gd name="connsiteY52" fmla="*/ 2529205 h 3383280"/>
              <a:gd name="connsiteX53" fmla="*/ 6566077 w 6577190"/>
              <a:gd name="connsiteY53" fmla="*/ 2581592 h 3383280"/>
              <a:gd name="connsiteX54" fmla="*/ 6574015 w 6577190"/>
              <a:gd name="connsiteY54" fmla="*/ 2638742 h 3383280"/>
              <a:gd name="connsiteX55" fmla="*/ 6577190 w 6577190"/>
              <a:gd name="connsiteY55" fmla="*/ 2708592 h 3383280"/>
              <a:gd name="connsiteX56" fmla="*/ 6574015 w 6577190"/>
              <a:gd name="connsiteY56" fmla="*/ 2776855 h 3383280"/>
              <a:gd name="connsiteX57" fmla="*/ 6566077 w 6577190"/>
              <a:gd name="connsiteY57" fmla="*/ 2837180 h 3383280"/>
              <a:gd name="connsiteX58" fmla="*/ 6554965 w 6577190"/>
              <a:gd name="connsiteY58" fmla="*/ 2886392 h 3383280"/>
              <a:gd name="connsiteX59" fmla="*/ 6540677 w 6577190"/>
              <a:gd name="connsiteY59" fmla="*/ 2932430 h 3383280"/>
              <a:gd name="connsiteX60" fmla="*/ 6524802 w 6577190"/>
              <a:gd name="connsiteY60" fmla="*/ 2973705 h 3383280"/>
              <a:gd name="connsiteX61" fmla="*/ 6507340 w 6577190"/>
              <a:gd name="connsiteY61" fmla="*/ 3013392 h 3383280"/>
              <a:gd name="connsiteX62" fmla="*/ 6489877 w 6577190"/>
              <a:gd name="connsiteY62" fmla="*/ 3048317 h 3383280"/>
              <a:gd name="connsiteX63" fmla="*/ 6470827 w 6577190"/>
              <a:gd name="connsiteY63" fmla="*/ 3086417 h 3383280"/>
              <a:gd name="connsiteX64" fmla="*/ 6451777 w 6577190"/>
              <a:gd name="connsiteY64" fmla="*/ 3122930 h 3383280"/>
              <a:gd name="connsiteX65" fmla="*/ 6435902 w 6577190"/>
              <a:gd name="connsiteY65" fmla="*/ 3165792 h 3383280"/>
              <a:gd name="connsiteX66" fmla="*/ 6420027 w 6577190"/>
              <a:gd name="connsiteY66" fmla="*/ 3208655 h 3383280"/>
              <a:gd name="connsiteX67" fmla="*/ 6410502 w 6577190"/>
              <a:gd name="connsiteY67" fmla="*/ 3261042 h 3383280"/>
              <a:gd name="connsiteX68" fmla="*/ 6402565 w 6577190"/>
              <a:gd name="connsiteY68" fmla="*/ 3316605 h 3383280"/>
              <a:gd name="connsiteX69" fmla="*/ 6397802 w 6577190"/>
              <a:gd name="connsiteY69" fmla="*/ 3383280 h 3383280"/>
              <a:gd name="connsiteX70" fmla="*/ 0 w 6577190"/>
              <a:gd name="connsiteY70" fmla="*/ 3383280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577190" h="3383280">
                <a:moveTo>
                  <a:pt x="0" y="0"/>
                </a:moveTo>
                <a:lnTo>
                  <a:pt x="6575040" y="0"/>
                </a:lnTo>
                <a:lnTo>
                  <a:pt x="6574015" y="22542"/>
                </a:lnTo>
                <a:lnTo>
                  <a:pt x="6566077" y="82867"/>
                </a:lnTo>
                <a:lnTo>
                  <a:pt x="6554965" y="135255"/>
                </a:lnTo>
                <a:lnTo>
                  <a:pt x="6540677" y="181292"/>
                </a:lnTo>
                <a:lnTo>
                  <a:pt x="6524802" y="222567"/>
                </a:lnTo>
                <a:lnTo>
                  <a:pt x="6505752" y="262255"/>
                </a:lnTo>
                <a:lnTo>
                  <a:pt x="6467652" y="336867"/>
                </a:lnTo>
                <a:lnTo>
                  <a:pt x="6450190" y="373380"/>
                </a:lnTo>
                <a:lnTo>
                  <a:pt x="6432727" y="416242"/>
                </a:lnTo>
                <a:lnTo>
                  <a:pt x="6418440" y="460692"/>
                </a:lnTo>
                <a:lnTo>
                  <a:pt x="6408915" y="513080"/>
                </a:lnTo>
                <a:lnTo>
                  <a:pt x="6399390" y="573405"/>
                </a:lnTo>
                <a:lnTo>
                  <a:pt x="6397802" y="641667"/>
                </a:lnTo>
                <a:lnTo>
                  <a:pt x="6399390" y="711517"/>
                </a:lnTo>
                <a:lnTo>
                  <a:pt x="6408915" y="770255"/>
                </a:lnTo>
                <a:lnTo>
                  <a:pt x="6418440" y="822642"/>
                </a:lnTo>
                <a:lnTo>
                  <a:pt x="6432727" y="868680"/>
                </a:lnTo>
                <a:lnTo>
                  <a:pt x="6450190" y="911542"/>
                </a:lnTo>
                <a:lnTo>
                  <a:pt x="6467652" y="949642"/>
                </a:lnTo>
                <a:lnTo>
                  <a:pt x="6505752" y="1024255"/>
                </a:lnTo>
                <a:lnTo>
                  <a:pt x="6524802" y="1062355"/>
                </a:lnTo>
                <a:lnTo>
                  <a:pt x="6540677" y="1105217"/>
                </a:lnTo>
                <a:lnTo>
                  <a:pt x="6554965" y="1151255"/>
                </a:lnTo>
                <a:lnTo>
                  <a:pt x="6566077" y="1203642"/>
                </a:lnTo>
                <a:lnTo>
                  <a:pt x="6574015" y="1263967"/>
                </a:lnTo>
                <a:lnTo>
                  <a:pt x="6577190" y="1332230"/>
                </a:lnTo>
                <a:lnTo>
                  <a:pt x="6574015" y="1400492"/>
                </a:lnTo>
                <a:lnTo>
                  <a:pt x="6566077" y="1460817"/>
                </a:lnTo>
                <a:lnTo>
                  <a:pt x="6554965" y="1513205"/>
                </a:lnTo>
                <a:lnTo>
                  <a:pt x="6540677" y="1559242"/>
                </a:lnTo>
                <a:lnTo>
                  <a:pt x="6524802" y="1600517"/>
                </a:lnTo>
                <a:lnTo>
                  <a:pt x="6505752" y="1640205"/>
                </a:lnTo>
                <a:lnTo>
                  <a:pt x="6486702" y="1675130"/>
                </a:lnTo>
                <a:lnTo>
                  <a:pt x="6467652" y="1711642"/>
                </a:lnTo>
                <a:lnTo>
                  <a:pt x="6450190" y="1751330"/>
                </a:lnTo>
                <a:lnTo>
                  <a:pt x="6432727" y="1794192"/>
                </a:lnTo>
                <a:lnTo>
                  <a:pt x="6418440" y="1838642"/>
                </a:lnTo>
                <a:lnTo>
                  <a:pt x="6408915" y="1891030"/>
                </a:lnTo>
                <a:lnTo>
                  <a:pt x="6399390" y="1951355"/>
                </a:lnTo>
                <a:lnTo>
                  <a:pt x="6397802" y="2019617"/>
                </a:lnTo>
                <a:lnTo>
                  <a:pt x="6399390" y="2087880"/>
                </a:lnTo>
                <a:lnTo>
                  <a:pt x="6408915" y="2148205"/>
                </a:lnTo>
                <a:lnTo>
                  <a:pt x="6418440" y="2200592"/>
                </a:lnTo>
                <a:lnTo>
                  <a:pt x="6432727" y="2246630"/>
                </a:lnTo>
                <a:lnTo>
                  <a:pt x="6450190" y="2287905"/>
                </a:lnTo>
                <a:lnTo>
                  <a:pt x="6467652" y="2327592"/>
                </a:lnTo>
                <a:lnTo>
                  <a:pt x="6486702" y="2365692"/>
                </a:lnTo>
                <a:lnTo>
                  <a:pt x="6505752" y="2402205"/>
                </a:lnTo>
                <a:lnTo>
                  <a:pt x="6524802" y="2440305"/>
                </a:lnTo>
                <a:lnTo>
                  <a:pt x="6540677" y="2481580"/>
                </a:lnTo>
                <a:lnTo>
                  <a:pt x="6554965" y="2529205"/>
                </a:lnTo>
                <a:lnTo>
                  <a:pt x="6566077" y="2581592"/>
                </a:lnTo>
                <a:lnTo>
                  <a:pt x="6574015" y="2638742"/>
                </a:lnTo>
                <a:lnTo>
                  <a:pt x="6577190" y="2708592"/>
                </a:lnTo>
                <a:lnTo>
                  <a:pt x="6574015" y="2776855"/>
                </a:lnTo>
                <a:lnTo>
                  <a:pt x="6566077" y="2837180"/>
                </a:lnTo>
                <a:lnTo>
                  <a:pt x="6554965" y="2886392"/>
                </a:lnTo>
                <a:lnTo>
                  <a:pt x="6540677" y="2932430"/>
                </a:lnTo>
                <a:lnTo>
                  <a:pt x="6524802" y="2973705"/>
                </a:lnTo>
                <a:lnTo>
                  <a:pt x="6507340" y="3013392"/>
                </a:lnTo>
                <a:lnTo>
                  <a:pt x="6489877" y="3048317"/>
                </a:lnTo>
                <a:lnTo>
                  <a:pt x="6470827" y="3086417"/>
                </a:lnTo>
                <a:lnTo>
                  <a:pt x="6451777" y="3122930"/>
                </a:lnTo>
                <a:lnTo>
                  <a:pt x="6435902" y="3165792"/>
                </a:lnTo>
                <a:lnTo>
                  <a:pt x="6420027" y="3208655"/>
                </a:lnTo>
                <a:lnTo>
                  <a:pt x="6410502" y="3261042"/>
                </a:lnTo>
                <a:lnTo>
                  <a:pt x="6402565" y="3316605"/>
                </a:lnTo>
                <a:lnTo>
                  <a:pt x="6397802" y="3383280"/>
                </a:lnTo>
                <a:lnTo>
                  <a:pt x="0" y="338328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88269-0C70-4C76-BC96-954BBD7B2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1913" y="1696720"/>
            <a:ext cx="4604657" cy="50291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Who is the protagonist?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Who is the antagonist?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Make sure if you mention a character they are an indispensable element to the plot.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What to consider: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How do the characters relate to one another?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How do the characters react to certain events in the story?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What sets them apart from other characters?</a:t>
            </a:r>
          </a:p>
        </p:txBody>
      </p:sp>
    </p:spTree>
    <p:extLst>
      <p:ext uri="{BB962C8B-B14F-4D97-AF65-F5344CB8AC3E}">
        <p14:creationId xmlns:p14="http://schemas.microsoft.com/office/powerpoint/2010/main" val="802338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7856-4CAC-45ED-B617-B919ECE3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plot</a:t>
            </a:r>
          </a:p>
        </p:txBody>
      </p:sp>
      <p:pic>
        <p:nvPicPr>
          <p:cNvPr id="3074" name="Picture 2" descr="Image result for plot chart">
            <a:extLst>
              <a:ext uri="{FF2B5EF4-FFF2-40B4-BE49-F238E27FC236}">
                <a16:creationId xmlns:a16="http://schemas.microsoft.com/office/drawing/2014/main" id="{5172C1F5-4B5B-46A2-BE91-1136F1CC8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5904" y="2752913"/>
            <a:ext cx="4129822" cy="202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96428-36CF-4581-B80E-88A089FC5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804" y="382385"/>
            <a:ext cx="6054195" cy="6093230"/>
          </a:xfrm>
        </p:spPr>
        <p:txBody>
          <a:bodyPr>
            <a:normAutofit/>
          </a:bodyPr>
          <a:lstStyle/>
          <a:p>
            <a:r>
              <a:rPr lang="en-US" sz="2800" dirty="0"/>
              <a:t>Think of it as the sequence of events. </a:t>
            </a:r>
          </a:p>
          <a:p>
            <a:r>
              <a:rPr lang="en-US" sz="2800" dirty="0"/>
              <a:t>It will most likely consist of:</a:t>
            </a:r>
          </a:p>
          <a:p>
            <a:pPr lvl="1"/>
            <a:r>
              <a:rPr lang="en-US" sz="2800" dirty="0"/>
              <a:t>Background information</a:t>
            </a:r>
          </a:p>
          <a:p>
            <a:pPr lvl="1"/>
            <a:r>
              <a:rPr lang="en-US" sz="2800" dirty="0"/>
              <a:t>Conflict</a:t>
            </a:r>
          </a:p>
          <a:p>
            <a:pPr lvl="1"/>
            <a:r>
              <a:rPr lang="en-US" sz="2800" dirty="0"/>
              <a:t>Climax</a:t>
            </a:r>
          </a:p>
          <a:p>
            <a:pPr lvl="1"/>
            <a:r>
              <a:rPr lang="en-US" sz="2800" dirty="0"/>
              <a:t>Conclusion</a:t>
            </a:r>
          </a:p>
          <a:p>
            <a:r>
              <a:rPr lang="en-US" sz="2800" dirty="0"/>
              <a:t>What to consider:</a:t>
            </a:r>
          </a:p>
          <a:p>
            <a:pPr lvl="1"/>
            <a:r>
              <a:rPr lang="en-US" sz="2800" dirty="0"/>
              <a:t>Do the readers need to know what I am writing to understand the plot as a whole?</a:t>
            </a:r>
          </a:p>
        </p:txBody>
      </p:sp>
    </p:spTree>
    <p:extLst>
      <p:ext uri="{BB962C8B-B14F-4D97-AF65-F5344CB8AC3E}">
        <p14:creationId xmlns:p14="http://schemas.microsoft.com/office/powerpoint/2010/main" val="29209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C032F75-F5AC-4D84-98D0-DD0FB8A2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21D3B4-EB95-40D8-ADD4-C28637F8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EC402CCD-3D73-4427-910D-80A619EAD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42FA6-A02D-423F-AD84-960926659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436880"/>
          </a:xfrm>
        </p:spPr>
        <p:txBody>
          <a:bodyPr anchor="b">
            <a:normAutofit/>
          </a:bodyPr>
          <a:lstStyle/>
          <a:p>
            <a:r>
              <a:rPr lang="en-US" sz="1900" dirty="0">
                <a:solidFill>
                  <a:schemeClr val="accent1"/>
                </a:solidFill>
              </a:rPr>
              <a:t>conflict</a:t>
            </a:r>
          </a:p>
        </p:txBody>
      </p:sp>
      <p:pic>
        <p:nvPicPr>
          <p:cNvPr id="4098" name="Picture 2" descr="Image result for narrative conflict">
            <a:extLst>
              <a:ext uri="{FF2B5EF4-FFF2-40B4-BE49-F238E27FC236}">
                <a16:creationId xmlns:a16="http://schemas.microsoft.com/office/drawing/2014/main" id="{7B0F39C3-712C-4021-B23A-F73270A1B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927" y="1034692"/>
            <a:ext cx="5978273" cy="447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A1FA-3A2B-465C-92CE-5227DA529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0" y="894080"/>
            <a:ext cx="3921760" cy="580136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Two types: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Internal- man vs. self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External- Man vs. Man, man vs. society, man vs. nature, man vs. technology</a:t>
            </a:r>
          </a:p>
          <a:p>
            <a:r>
              <a:rPr lang="en-US" sz="2400" dirty="0">
                <a:solidFill>
                  <a:srgbClr val="FFFFFF"/>
                </a:solidFill>
              </a:rPr>
              <a:t>What to consider: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What is the defining conflict in my story?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What happened because of this conflict?</a:t>
            </a:r>
          </a:p>
          <a:p>
            <a:pPr lvl="1"/>
            <a:endParaRPr lang="en-US" sz="1600" dirty="0">
              <a:solidFill>
                <a:srgbClr val="FFFFFF"/>
              </a:solidFill>
            </a:endParaRPr>
          </a:p>
          <a:p>
            <a:pPr lvl="1"/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9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narrative setting">
            <a:extLst>
              <a:ext uri="{FF2B5EF4-FFF2-40B4-BE49-F238E27FC236}">
                <a16:creationId xmlns:a16="http://schemas.microsoft.com/office/drawing/2014/main" id="{D0490AFC-2F16-4C41-94EB-FAD56D483C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1" r="2804"/>
          <a:stretch/>
        </p:blipFill>
        <p:spPr bwMode="auto">
          <a:xfrm>
            <a:off x="7373816" y="2145636"/>
            <a:ext cx="4261588" cy="39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8">
            <a:extLst>
              <a:ext uri="{FF2B5EF4-FFF2-40B4-BE49-F238E27FC236}">
                <a16:creationId xmlns:a16="http://schemas.microsoft.com/office/drawing/2014/main" id="{438E2B1E-5364-451C-8B5F-2D1BFF5A6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2CF08A-70C5-47E1-B377-2B01E47C1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setting</a:t>
            </a: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0D3B0D10-EF29-472A-8E3D-EBEDDD162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20D3A-8D80-44DE-8267-52942BB70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r>
              <a:rPr lang="en-US" sz="3200" dirty="0"/>
              <a:t>When and where the story takes place</a:t>
            </a:r>
          </a:p>
          <a:p>
            <a:r>
              <a:rPr lang="en-US" sz="3200" dirty="0"/>
              <a:t>What to consider:</a:t>
            </a:r>
          </a:p>
          <a:p>
            <a:pPr lvl="1"/>
            <a:r>
              <a:rPr lang="en-US" sz="3200" dirty="0"/>
              <a:t>How does the setting affect the events and the actions of the characters?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4FF49E3-3CF7-467D-BE04-86D18D249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127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C032F75-F5AC-4D84-98D0-DD0FB8A2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21D3B4-EB95-40D8-ADD4-C28637F8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EC402CCD-3D73-4427-910D-80A619EAD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6D103-A530-4830-93C0-B141AA6F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4048" y="203200"/>
            <a:ext cx="3090672" cy="355600"/>
          </a:xfrm>
        </p:spPr>
        <p:txBody>
          <a:bodyPr anchor="b">
            <a:normAutofit/>
          </a:bodyPr>
          <a:lstStyle/>
          <a:p>
            <a:r>
              <a:rPr lang="en-US" sz="1900" dirty="0">
                <a:solidFill>
                  <a:schemeClr val="accent1"/>
                </a:solidFill>
              </a:rPr>
              <a:t>dialogue</a:t>
            </a:r>
          </a:p>
        </p:txBody>
      </p:sp>
      <p:pic>
        <p:nvPicPr>
          <p:cNvPr id="6146" name="Picture 2" descr="Image result for dialogue in a narrative">
            <a:extLst>
              <a:ext uri="{FF2B5EF4-FFF2-40B4-BE49-F238E27FC236}">
                <a16:creationId xmlns:a16="http://schemas.microsoft.com/office/drawing/2014/main" id="{E29EF9AE-1855-417D-9E19-EA30A9DA8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4237" y="643464"/>
            <a:ext cx="4063652" cy="526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26D9F-D148-4A7F-BF2B-171B59E98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4048" y="762000"/>
            <a:ext cx="4015232" cy="5892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</a:rPr>
              <a:t>Conversation between two or more people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</a:rPr>
              <a:t>What to consider: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</a:rPr>
              <a:t>Did I put my dialogue in-between quotation marks?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</a:rPr>
              <a:t>Is my dialogue properly formatted</a:t>
            </a:r>
          </a:p>
          <a:p>
            <a:pPr lvl="2"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</a:rPr>
              <a:t>For example:</a:t>
            </a:r>
          </a:p>
          <a:p>
            <a:pPr lvl="3"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</a:rPr>
              <a:t>Mrs. Montgomery exclaimed, “Mrs. Bell, what are you doing?!”</a:t>
            </a:r>
          </a:p>
          <a:p>
            <a:pPr lvl="3"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</a:rPr>
              <a:t>“What does it look like?” Mrs. Bell retorted. </a:t>
            </a:r>
          </a:p>
          <a:p>
            <a:pPr lvl="1">
              <a:lnSpc>
                <a:spcPct val="100000"/>
              </a:lnSpc>
            </a:pP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F31C52B-DEF9-4845-9A79-72C9330F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63DACD0E-B2B1-49C4-B085-D93AC5F6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E8F11-830B-4A00-A95F-75BCC3FF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en-US" dirty="0"/>
              <a:t>imagery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2F5074D-2B0A-40BB-B69E-C08F65EC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FA27E-03E8-4CFC-AB7B-FDAB0D1B0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Descriptive language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What to consider: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Does the language you’re using help the reader to visualize, smell, hear, feel, or taste what you are trying to describe?</a:t>
            </a:r>
          </a:p>
        </p:txBody>
      </p:sp>
      <p:pic>
        <p:nvPicPr>
          <p:cNvPr id="7170" name="Picture 2" descr="Image result for imagery">
            <a:extLst>
              <a:ext uri="{FF2B5EF4-FFF2-40B4-BE49-F238E27FC236}">
                <a16:creationId xmlns:a16="http://schemas.microsoft.com/office/drawing/2014/main" id="{D0B90AFA-1ED5-4DD2-8F62-441AA8D20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0787" y="1726257"/>
            <a:ext cx="3656581" cy="340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15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point of view narrative">
            <a:extLst>
              <a:ext uri="{FF2B5EF4-FFF2-40B4-BE49-F238E27FC236}">
                <a16:creationId xmlns:a16="http://schemas.microsoft.com/office/drawing/2014/main" id="{5667607E-CBA7-4B5E-A254-C3F5CA1C5C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" r="5163" b="-1"/>
          <a:stretch/>
        </p:blipFill>
        <p:spPr bwMode="auto">
          <a:xfrm>
            <a:off x="7338646" y="10"/>
            <a:ext cx="485335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10">
            <a:extLst>
              <a:ext uri="{FF2B5EF4-FFF2-40B4-BE49-F238E27FC236}">
                <a16:creationId xmlns:a16="http://schemas.microsoft.com/office/drawing/2014/main" id="{FF606621-EDD0-4CB0-B5A0-2BD458842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CA6D25-B24C-4A43-8371-FBE3D3C7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en-US" dirty="0"/>
              <a:t>Point of view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7E0AF57-42C6-4312-BEDF-A384DC8E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BDE40-14D4-4508-A55B-36A21167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r>
              <a:rPr lang="en-US" sz="2400" dirty="0"/>
              <a:t>First person- I, My, We, Our</a:t>
            </a:r>
          </a:p>
          <a:p>
            <a:r>
              <a:rPr lang="en-US" sz="2400" dirty="0"/>
              <a:t>Second person- You</a:t>
            </a:r>
          </a:p>
          <a:p>
            <a:r>
              <a:rPr lang="en-US" sz="2400" dirty="0"/>
              <a:t>Third person- He, she it</a:t>
            </a:r>
          </a:p>
          <a:p>
            <a:r>
              <a:rPr lang="en-US" sz="2400" dirty="0"/>
              <a:t>What to consider:</a:t>
            </a:r>
          </a:p>
          <a:p>
            <a:pPr lvl="1"/>
            <a:r>
              <a:rPr lang="en-US" sz="2400" dirty="0"/>
              <a:t>From what POV is my narrative being told?</a:t>
            </a:r>
          </a:p>
          <a:p>
            <a:pPr lvl="2"/>
            <a:r>
              <a:rPr lang="en-US" sz="2400" dirty="0"/>
              <a:t>99% of the time it will be first person. </a:t>
            </a:r>
          </a:p>
        </p:txBody>
      </p:sp>
    </p:spTree>
    <p:extLst>
      <p:ext uri="{BB962C8B-B14F-4D97-AF65-F5344CB8AC3E}">
        <p14:creationId xmlns:p14="http://schemas.microsoft.com/office/powerpoint/2010/main" val="93187018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491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A guide to narrative writing</vt:lpstr>
      <vt:lpstr>What is a narrative?</vt:lpstr>
      <vt:lpstr>characters</vt:lpstr>
      <vt:lpstr>plot</vt:lpstr>
      <vt:lpstr>conflict</vt:lpstr>
      <vt:lpstr>setting</vt:lpstr>
      <vt:lpstr>dialogue</vt:lpstr>
      <vt:lpstr>imagery</vt:lpstr>
      <vt:lpstr>Point of view</vt:lpstr>
      <vt:lpstr>Your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to narrative writing</dc:title>
  <dc:creator>Melody Montgomery</dc:creator>
  <cp:lastModifiedBy>Melody Montgomery</cp:lastModifiedBy>
  <cp:revision>6</cp:revision>
  <dcterms:created xsi:type="dcterms:W3CDTF">2019-07-30T17:12:55Z</dcterms:created>
  <dcterms:modified xsi:type="dcterms:W3CDTF">2019-08-01T11:32:42Z</dcterms:modified>
</cp:coreProperties>
</file>