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0" r:id="rId14"/>
    <p:sldId id="27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6CC77-2423-2497-BB22-D48BA2512C0D}" v="140" dt="2020-01-13T12:55:4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87F4-8B95-4147-B2DA-736E6AE1F3E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B1F4-F938-422E-B582-09ED5E2F3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50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D279-FAF1-4E35-BBBE-3CA32C82827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21EE-9147-4C10-865E-D3F9A6C97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3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7F19-0E14-4DEB-A43C-7A17B11D7F7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F3F1-49BF-4CDD-8FEC-8307861B1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22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55B2-F2CA-429D-AA22-418995E748F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B646-CA76-4D34-B373-9AE6E6640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BB21-3181-4683-B0CF-9C1C3B3D7E2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BE73-75FF-48C1-90E9-7DC879B95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3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A2ED-D5AE-4648-AA77-1DABAD60AA3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5849-C912-4AB3-988B-EF67DBEC9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88E7-DC41-40E9-BB3B-ED9FE363CCFB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26E4-416B-4EBA-9B06-57638DC93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9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31E4-4792-4975-A208-B77F0F0C88D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047C-9F7D-40DE-9214-ED9FA82C8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E65B-744D-43A3-B5D7-DC7A2A536FC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31DE-7931-43E0-9431-1D5E1125C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5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9182-2FF8-4E56-89FF-4CC38AC5043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7859-AA77-45BC-806C-0DF5D5886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6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236-D6EF-4512-B1DA-B446A41B1E4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4CA1-32EE-45D8-964B-9546C8E93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5B65C-D37B-4A9E-9B0A-47DC88F83C4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1FB972-5DCB-4E92-8B3F-3271030AD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en-US" altLang="en-US"/>
              <a:t>American Literature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/>
              <a:t>Unit 11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8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Inculcate-v.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to impress on the mind by repetition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to ingrain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/>
              <a:t>efface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/>
              <a:t>root out</a:t>
            </a:r>
          </a:p>
        </p:txBody>
      </p:sp>
      <p:pic>
        <p:nvPicPr>
          <p:cNvPr id="37892" name="Content Placeholder 6" descr="inculcate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56" b="-18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04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Palpable-adj.</a:t>
            </a:r>
          </a:p>
        </p:txBody>
      </p:sp>
      <p:pic>
        <p:nvPicPr>
          <p:cNvPr id="38915" name="Content Placeholder 4" descr="Palpabl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>
          <a:xfrm>
            <a:off x="1828801" y="1295400"/>
            <a:ext cx="2098675" cy="2351088"/>
          </a:xfrm>
        </p:spPr>
      </p:pic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300"/>
              <a:t>capable of being touched or felt</a:t>
            </a:r>
          </a:p>
          <a:p>
            <a:pPr eaLnBrk="1" hangingPunct="1"/>
            <a:r>
              <a:rPr lang="en-US" altLang="en-US" sz="3300"/>
              <a:t>easily seen, heard, or recognized</a:t>
            </a:r>
          </a:p>
          <a:p>
            <a:pPr eaLnBrk="1" hangingPunct="1"/>
            <a:r>
              <a:rPr lang="en-US" altLang="en-US" sz="3300"/>
              <a:t>tangible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 b="1" u="sng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u="sng"/>
              <a:t>Antonyms:</a:t>
            </a:r>
          </a:p>
          <a:p>
            <a:pPr eaLnBrk="1" hangingPunct="1"/>
            <a:r>
              <a:rPr lang="en-US" altLang="en-US" sz="2600"/>
              <a:t>intangible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0"/>
            <a:ext cx="3546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1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Satiate-v.</a:t>
            </a:r>
          </a:p>
        </p:txBody>
      </p:sp>
      <p:pic>
        <p:nvPicPr>
          <p:cNvPr id="43011" name="Content Placeholder 4" descr="satiate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77" b="-25777"/>
          <a:stretch>
            <a:fillRect/>
          </a:stretch>
        </p:blipFill>
        <p:spPr>
          <a:xfrm>
            <a:off x="1905000" y="609600"/>
            <a:ext cx="2438400" cy="27320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to satisfy completely (v.)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gorge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full, satisfied (adj.)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/>
              <a:t>deprive entirely of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124200"/>
            <a:ext cx="41290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BFDF2-68C4-4514-A41A-0F7BA6EB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"/>
              </a:rPr>
              <a:t>How this works...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072D-304A-42D1-A001-A5052D40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>
                <a:cs typeface="Calibri"/>
              </a:rPr>
              <a:t>You will have a mini-quiz and a test on these same 10 words</a:t>
            </a:r>
          </a:p>
          <a:p>
            <a:r>
              <a:rPr lang="en-US" sz="2400">
                <a:cs typeface="Calibri"/>
              </a:rPr>
              <a:t>Your mini-quiz will be Friday, your test will be next Friday</a:t>
            </a:r>
          </a:p>
          <a:p>
            <a:r>
              <a:rPr lang="en-US" sz="2400">
                <a:cs typeface="Calibri"/>
              </a:rPr>
              <a:t>Be sure to write down the word, definition, and part of speech!</a:t>
            </a:r>
          </a:p>
        </p:txBody>
      </p:sp>
    </p:spTree>
    <p:extLst>
      <p:ext uri="{BB962C8B-B14F-4D97-AF65-F5344CB8AC3E}">
        <p14:creationId xmlns:p14="http://schemas.microsoft.com/office/powerpoint/2010/main" val="428727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Censurable – adj.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deserving of blame or correction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reprehensible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commendable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meritorious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9" name="Picture 2" descr="http://www.l402audio.com/wp-content/uploads/2008/11/shame-on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362200"/>
            <a:ext cx="4381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Contingent-adj.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likely, but not certain to happen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happening by chance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conditional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certain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independent of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2" descr="http://t3.gstatic.com/images?q=tbn:ANd9GcRaqeg9chPGzB9ZRD2D5kR7mJw-xtoogcx2dwp5GkIlJEzon5xHs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6002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038600"/>
            <a:ext cx="41719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Corroborate-v.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8126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/>
              <a:t>to confirm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/>
              <a:t>to verify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contradict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discredit</a:t>
            </a:r>
          </a:p>
        </p:txBody>
      </p:sp>
      <p:pic>
        <p:nvPicPr>
          <p:cNvPr id="28677" name="Picture 2" descr="http://www.phocabulary.com/words/corrobo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78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249614"/>
            <a:ext cx="38639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5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Denizen –n.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an inhabitant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a resident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a dweller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/>
              <a:t>Antonyms</a:t>
            </a:r>
            <a:r>
              <a:rPr lang="en-US" b="1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alien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stranger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foreigner</a:t>
            </a:r>
          </a:p>
        </p:txBody>
      </p:sp>
      <p:sp>
        <p:nvSpPr>
          <p:cNvPr id="2970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1" name="Picture 2" descr="http://i1.ytimg.com/vi/x3Wqnx1qkcQ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4938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www.greatestplaces.org/yourplace/images/band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0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Discursive-adj.</a:t>
            </a:r>
          </a:p>
        </p:txBody>
      </p:sp>
      <p:pic>
        <p:nvPicPr>
          <p:cNvPr id="30723" name="Content Placeholder 4" descr="discursiv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xfrm>
            <a:off x="2743201" y="1524000"/>
            <a:ext cx="2227263" cy="2495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rambling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wandering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nomadic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440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short and to the point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238626"/>
            <a:ext cx="3632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3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Disseminate-v.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to scatter or spread widely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disperse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broadcast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bring together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concentrate</a:t>
            </a:r>
          </a:p>
        </p:txBody>
      </p:sp>
      <p:sp>
        <p:nvSpPr>
          <p:cNvPr id="31748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676400"/>
            <a:ext cx="29575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1"/>
            <a:ext cx="4078288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3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Gauche-adj.</a:t>
            </a:r>
          </a:p>
        </p:txBody>
      </p:sp>
      <p:pic>
        <p:nvPicPr>
          <p:cNvPr id="35843" name="Content Placeholder 4" descr="gauch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6" r="-4506"/>
          <a:stretch>
            <a:fillRect/>
          </a:stretch>
        </p:blipFill>
        <p:spPr>
          <a:xfrm>
            <a:off x="1752600" y="1219200"/>
            <a:ext cx="2438400" cy="27320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awkward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lacking in social graces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tactless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clumsy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inept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 b="1" u="sng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u="sng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/>
              <a:t>tactful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/>
              <a:t>diplomatic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27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20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109A9B3D45F4AB94564B1A4D6CD82" ma:contentTypeVersion="4" ma:contentTypeDescription="Create a new document." ma:contentTypeScope="" ma:versionID="1260667d714255908e48c220fbd7c5fe">
  <xsd:schema xmlns:xsd="http://www.w3.org/2001/XMLSchema" xmlns:xs="http://www.w3.org/2001/XMLSchema" xmlns:p="http://schemas.microsoft.com/office/2006/metadata/properties" xmlns:ns2="6a6d8773-e899-4a15-a893-660ae8248917" targetNamespace="http://schemas.microsoft.com/office/2006/metadata/properties" ma:root="true" ma:fieldsID="bf6a047359142df720d56f4135175ee2" ns2:_="">
    <xsd:import namespace="6a6d8773-e899-4a15-a893-660ae82489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d8773-e899-4a15-a893-660ae8248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856CB-D7E9-43FD-8987-B239D5B13EA7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a6d8773-e899-4a15-a893-660ae824891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D2906E-21D9-45F4-8CE0-57EEF953A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81FA8-02EB-4B2D-B588-B32A57B29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d8773-e899-4a15-a893-660ae8248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American Literature Vocabulary</vt:lpstr>
      <vt:lpstr>How this works...</vt:lpstr>
      <vt:lpstr>Censurable – adj.</vt:lpstr>
      <vt:lpstr>Contingent-adj.</vt:lpstr>
      <vt:lpstr>Corroborate-v.</vt:lpstr>
      <vt:lpstr>Denizen –n.</vt:lpstr>
      <vt:lpstr>Discursive-adj.</vt:lpstr>
      <vt:lpstr>Disseminate-v.</vt:lpstr>
      <vt:lpstr>Gauche-adj.</vt:lpstr>
      <vt:lpstr>Inculcate-v.</vt:lpstr>
      <vt:lpstr>Palpable-adj.</vt:lpstr>
      <vt:lpstr>Satiate-v.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Rionda Bell</dc:creator>
  <cp:lastModifiedBy>Melody Montgomery</cp:lastModifiedBy>
  <cp:revision>1</cp:revision>
  <dcterms:created xsi:type="dcterms:W3CDTF">2018-01-16T13:45:50Z</dcterms:created>
  <dcterms:modified xsi:type="dcterms:W3CDTF">2020-01-13T16:18:07Z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0x010100A8B109A9B3D45F4AB94564B1A4D6CD82</vt:lpwstr>
  </property>
</Properties>
</file>